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sldIdLst>
    <p:sldId id="276" r:id="rId5"/>
    <p:sldId id="256" r:id="rId6"/>
    <p:sldId id="280" r:id="rId7"/>
    <p:sldId id="261" r:id="rId8"/>
    <p:sldId id="262" r:id="rId9"/>
    <p:sldId id="279" r:id="rId10"/>
    <p:sldId id="288" r:id="rId11"/>
    <p:sldId id="289" r:id="rId12"/>
    <p:sldId id="290" r:id="rId13"/>
    <p:sldId id="291" r:id="rId14"/>
    <p:sldId id="292" r:id="rId15"/>
    <p:sldId id="287" r:id="rId16"/>
    <p:sldId id="284"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F1F"/>
    <a:srgbClr val="E88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E13C4-004C-43C0-8074-416531FD7C1C}" type="datetimeFigureOut">
              <a:rPr lang="fi-FI" smtClean="0"/>
              <a:t>5.2.2021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11551-8D67-4E32-A8AD-E7BE989E29B1}" type="slidenum">
              <a:rPr lang="fi-FI" smtClean="0"/>
              <a:t>‹#›</a:t>
            </a:fld>
            <a:endParaRPr lang="fi-FI"/>
          </a:p>
        </p:txBody>
      </p:sp>
    </p:spTree>
    <p:extLst>
      <p:ext uri="{BB962C8B-B14F-4D97-AF65-F5344CB8AC3E}">
        <p14:creationId xmlns:p14="http://schemas.microsoft.com/office/powerpoint/2010/main" val="389257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BF11551-8D67-4E32-A8AD-E7BE989E29B1}" type="slidenum">
              <a:rPr lang="fi-FI" smtClean="0"/>
              <a:t>8</a:t>
            </a:fld>
            <a:endParaRPr lang="fi-FI"/>
          </a:p>
        </p:txBody>
      </p:sp>
    </p:spTree>
    <p:extLst>
      <p:ext uri="{BB962C8B-B14F-4D97-AF65-F5344CB8AC3E}">
        <p14:creationId xmlns:p14="http://schemas.microsoft.com/office/powerpoint/2010/main" val="340937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BF11551-8D67-4E32-A8AD-E7BE989E29B1}" type="slidenum">
              <a:rPr lang="fi-FI" smtClean="0"/>
              <a:t>9</a:t>
            </a:fld>
            <a:endParaRPr lang="fi-FI"/>
          </a:p>
        </p:txBody>
      </p:sp>
    </p:spTree>
    <p:extLst>
      <p:ext uri="{BB962C8B-B14F-4D97-AF65-F5344CB8AC3E}">
        <p14:creationId xmlns:p14="http://schemas.microsoft.com/office/powerpoint/2010/main" val="178113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BF11551-8D67-4E32-A8AD-E7BE989E29B1}" type="slidenum">
              <a:rPr lang="fi-FI" smtClean="0"/>
              <a:t>10</a:t>
            </a:fld>
            <a:endParaRPr lang="fi-FI"/>
          </a:p>
        </p:txBody>
      </p:sp>
    </p:spTree>
    <p:extLst>
      <p:ext uri="{BB962C8B-B14F-4D97-AF65-F5344CB8AC3E}">
        <p14:creationId xmlns:p14="http://schemas.microsoft.com/office/powerpoint/2010/main" val="181384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BF11551-8D67-4E32-A8AD-E7BE989E29B1}" type="slidenum">
              <a:rPr lang="fi-FI" smtClean="0"/>
              <a:t>11</a:t>
            </a:fld>
            <a:endParaRPr lang="fi-FI"/>
          </a:p>
        </p:txBody>
      </p:sp>
    </p:spTree>
    <p:extLst>
      <p:ext uri="{BB962C8B-B14F-4D97-AF65-F5344CB8AC3E}">
        <p14:creationId xmlns:p14="http://schemas.microsoft.com/office/powerpoint/2010/main" val="57436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F958663A-5747-4A63-B545-9C89F9C7F20E}" type="datetimeFigureOut">
              <a:rPr lang="fi-FI" smtClean="0"/>
              <a:t>5.2.2021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356169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958663A-5747-4A63-B545-9C89F9C7F20E}" type="datetimeFigureOut">
              <a:rPr lang="fi-FI" smtClean="0"/>
              <a:t>5.2.2021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224917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958663A-5747-4A63-B545-9C89F9C7F20E}" type="datetimeFigureOut">
              <a:rPr lang="fi-FI" smtClean="0"/>
              <a:t>5.2.2021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57385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958663A-5747-4A63-B545-9C89F9C7F20E}" type="datetimeFigureOut">
              <a:rPr lang="fi-FI" smtClean="0"/>
              <a:t>5.2.2021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377648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F958663A-5747-4A63-B545-9C89F9C7F20E}" type="datetimeFigureOut">
              <a:rPr lang="fi-FI" smtClean="0"/>
              <a:t>5.2.2021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421582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F958663A-5747-4A63-B545-9C89F9C7F20E}" type="datetimeFigureOut">
              <a:rPr lang="fi-FI" smtClean="0"/>
              <a:t>5.2.2021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76823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F958663A-5747-4A63-B545-9C89F9C7F20E}" type="datetimeFigureOut">
              <a:rPr lang="fi-FI" smtClean="0"/>
              <a:t>5.2.2021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184907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F958663A-5747-4A63-B545-9C89F9C7F20E}" type="datetimeFigureOut">
              <a:rPr lang="fi-FI" smtClean="0"/>
              <a:t>5.2.2021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267284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958663A-5747-4A63-B545-9C89F9C7F20E}" type="datetimeFigureOut">
              <a:rPr lang="fi-FI" smtClean="0"/>
              <a:t>5.2.2021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116872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F958663A-5747-4A63-B545-9C89F9C7F20E}" type="datetimeFigureOut">
              <a:rPr lang="fi-FI" smtClean="0"/>
              <a:t>5.2.2021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266901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F958663A-5747-4A63-B545-9C89F9C7F20E}" type="datetimeFigureOut">
              <a:rPr lang="fi-FI" smtClean="0"/>
              <a:t>5.2.2021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95B4A1F-CEA2-415E-A212-9BB944B44F84}" type="slidenum">
              <a:rPr lang="fi-FI" smtClean="0"/>
              <a:t>‹#›</a:t>
            </a:fld>
            <a:endParaRPr lang="fi-FI"/>
          </a:p>
        </p:txBody>
      </p:sp>
    </p:spTree>
    <p:extLst>
      <p:ext uri="{BB962C8B-B14F-4D97-AF65-F5344CB8AC3E}">
        <p14:creationId xmlns:p14="http://schemas.microsoft.com/office/powerpoint/2010/main" val="122847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8663A-5747-4A63-B545-9C89F9C7F20E}" type="datetimeFigureOut">
              <a:rPr lang="fi-FI" smtClean="0"/>
              <a:t>5.2.2021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B4A1F-CEA2-415E-A212-9BB944B44F84}" type="slidenum">
              <a:rPr lang="fi-FI" smtClean="0"/>
              <a:t>‹#›</a:t>
            </a:fld>
            <a:endParaRPr lang="fi-FI"/>
          </a:p>
        </p:txBody>
      </p:sp>
    </p:spTree>
    <p:extLst>
      <p:ext uri="{BB962C8B-B14F-4D97-AF65-F5344CB8AC3E}">
        <p14:creationId xmlns:p14="http://schemas.microsoft.com/office/powerpoint/2010/main" val="36064725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instagram.com/motijeesi/" TargetMode="External"/><Relationship Id="rId7" Type="http://schemas.openxmlformats.org/officeDocument/2006/relationships/image" Target="../media/image16.png"/><Relationship Id="rId2" Type="http://schemas.openxmlformats.org/officeDocument/2006/relationships/hyperlink" Target="http://www.motijeesi.com/"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facebook.com/motijeesi" TargetMode="External"/><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eperusteet.opintopolku.fi/eperusteet-service/api/dokumentit/4637898"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683030" y="1095113"/>
            <a:ext cx="3757692" cy="3789675"/>
          </a:xfrm>
        </p:spPr>
        <p:txBody>
          <a:bodyPr>
            <a:normAutofit fontScale="90000"/>
          </a:bodyPr>
          <a:lstStyle/>
          <a:p>
            <a:pPr algn="ctr"/>
            <a:r>
              <a:rPr lang="fi-FI" sz="4900" b="1" err="1">
                <a:solidFill>
                  <a:srgbClr val="E13F1F"/>
                </a:solidFill>
              </a:rPr>
              <a:t>Moti</a:t>
            </a:r>
            <a:r>
              <a:rPr lang="fi-FI" sz="4900" b="1">
                <a:solidFill>
                  <a:srgbClr val="E13F1F"/>
                </a:solidFill>
              </a:rPr>
              <a:t>, </a:t>
            </a:r>
            <a:br>
              <a:rPr lang="fi-FI" sz="4900" b="1">
                <a:solidFill>
                  <a:srgbClr val="E13F1F"/>
                </a:solidFill>
              </a:rPr>
            </a:br>
            <a:r>
              <a:rPr lang="fi-FI" sz="4900" b="1" err="1">
                <a:solidFill>
                  <a:srgbClr val="E13F1F"/>
                </a:solidFill>
              </a:rPr>
              <a:t>Jeesi</a:t>
            </a:r>
            <a:r>
              <a:rPr lang="fi-FI" sz="4900" b="1">
                <a:solidFill>
                  <a:srgbClr val="E13F1F"/>
                </a:solidFill>
              </a:rPr>
              <a:t>, </a:t>
            </a:r>
            <a:br>
              <a:rPr lang="fi-FI" sz="4900" b="1">
                <a:solidFill>
                  <a:srgbClr val="E13F1F"/>
                </a:solidFill>
              </a:rPr>
            </a:br>
            <a:r>
              <a:rPr lang="fi-FI" sz="4900" b="1">
                <a:solidFill>
                  <a:srgbClr val="E13F1F"/>
                </a:solidFill>
              </a:rPr>
              <a:t>Opinnot, </a:t>
            </a:r>
            <a:br>
              <a:rPr lang="fi-FI" sz="4900" b="1">
                <a:solidFill>
                  <a:srgbClr val="E13F1F"/>
                </a:solidFill>
              </a:rPr>
            </a:br>
            <a:r>
              <a:rPr lang="fi-FI" sz="4900" b="1">
                <a:solidFill>
                  <a:srgbClr val="E13F1F"/>
                </a:solidFill>
              </a:rPr>
              <a:t>Ammatti</a:t>
            </a:r>
            <a:br>
              <a:rPr lang="fi-FI"/>
            </a:br>
            <a:br>
              <a:rPr lang="fi-FI"/>
            </a:br>
            <a:r>
              <a:rPr lang="fi-FI" b="1">
                <a:solidFill>
                  <a:srgbClr val="E13F1F"/>
                </a:solidFill>
              </a:rPr>
              <a:t>2020-2022</a:t>
            </a:r>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21503" cy="6869234"/>
          </a:xfrm>
        </p:spPr>
      </p:pic>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765" y="6015330"/>
            <a:ext cx="1312692" cy="732881"/>
          </a:xfrm>
          <a:prstGeom prst="rect">
            <a:avLst/>
          </a:prstGeom>
        </p:spPr>
      </p:pic>
      <p:pic>
        <p:nvPicPr>
          <p:cNvPr id="7" name="Kuv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7839" y="6003944"/>
            <a:ext cx="1548074" cy="744267"/>
          </a:xfrm>
          <a:prstGeom prst="rect">
            <a:avLst/>
          </a:prstGeom>
        </p:spPr>
      </p:pic>
      <p:pic>
        <p:nvPicPr>
          <p:cNvPr id="9" name="Kuva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5913" y="5941115"/>
            <a:ext cx="1739848" cy="869924"/>
          </a:xfrm>
          <a:prstGeom prst="rect">
            <a:avLst/>
          </a:prstGeom>
        </p:spPr>
      </p:pic>
    </p:spTree>
    <p:extLst>
      <p:ext uri="{BB962C8B-B14F-4D97-AF65-F5344CB8AC3E}">
        <p14:creationId xmlns:p14="http://schemas.microsoft.com/office/powerpoint/2010/main" val="274907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20489" y="2820488"/>
            <a:ext cx="6858000" cy="1217023"/>
          </a:xfrm>
          <a:prstGeom prst="rect">
            <a:avLst/>
          </a:prstGeom>
        </p:spPr>
      </p:pic>
      <p:sp>
        <p:nvSpPr>
          <p:cNvPr id="2" name="Otsikko 1"/>
          <p:cNvSpPr>
            <a:spLocks noGrp="1"/>
          </p:cNvSpPr>
          <p:nvPr>
            <p:ph type="title"/>
          </p:nvPr>
        </p:nvSpPr>
        <p:spPr>
          <a:xfrm>
            <a:off x="1171303" y="10256"/>
            <a:ext cx="10515600" cy="1325563"/>
          </a:xfrm>
        </p:spPr>
        <p:txBody>
          <a:bodyPr>
            <a:normAutofit/>
          </a:bodyPr>
          <a:lstStyle/>
          <a:p>
            <a:r>
              <a:rPr lang="fi-FI" sz="3200" b="1" dirty="0">
                <a:solidFill>
                  <a:srgbClr val="002060"/>
                </a:solidFill>
              </a:rPr>
              <a:t>Mukauttaminen</a:t>
            </a:r>
            <a:endParaRPr lang="fi-FI" sz="3200" dirty="0"/>
          </a:p>
        </p:txBody>
      </p:sp>
      <p:sp>
        <p:nvSpPr>
          <p:cNvPr id="3" name="Sisällön paikkamerkki 2"/>
          <p:cNvSpPr>
            <a:spLocks noGrp="1"/>
          </p:cNvSpPr>
          <p:nvPr>
            <p:ph idx="1"/>
          </p:nvPr>
        </p:nvSpPr>
        <p:spPr>
          <a:xfrm>
            <a:off x="1171303" y="1234440"/>
            <a:ext cx="10931221" cy="5589767"/>
          </a:xfrm>
        </p:spPr>
        <p:txBody>
          <a:bodyPr>
            <a:normAutofit/>
          </a:bodyPr>
          <a:lstStyle/>
          <a:p>
            <a:pPr marL="558800" lvl="1" indent="-285750">
              <a:defRPr/>
            </a:pPr>
            <a:r>
              <a:rPr lang="fi-FI" sz="1600" dirty="0"/>
              <a:t>Erityisen tuen tavoitteena on, että opiskelija saavuttaa tutkinnon perusteiden mukaisen ammattitaidon ja osaamisen. </a:t>
            </a:r>
          </a:p>
          <a:p>
            <a:pPr marL="558800" lvl="1" indent="-285750">
              <a:defRPr/>
            </a:pPr>
            <a:r>
              <a:rPr lang="fi-FI" sz="1600" dirty="0"/>
              <a:t>Koulutuksen järjestäjän tulee pedagogisin järjestelyin sekä erityisen tuen ja ohjauksen avulla tukea opiskelijaa saavuttamaan tutkinnon perusteiden mukaiseen osaamiseen. </a:t>
            </a:r>
          </a:p>
          <a:p>
            <a:pPr marL="1016000" lvl="2" indent="-285750">
              <a:defRPr/>
            </a:pPr>
            <a:r>
              <a:rPr lang="fi-FI" sz="1600" dirty="0"/>
              <a:t>Opiskelijalle annettu riittävä aika osaamisen hankkimiseen ja hänelle soveltuvat osaamisen hankkimisen tavat mahdollistavat usein tutkinnon perusteissa edellytetyn keskeisen osaamisen hankkimisen. </a:t>
            </a:r>
          </a:p>
          <a:p>
            <a:pPr marL="558800" lvl="1" indent="-285750">
              <a:defRPr/>
            </a:pPr>
            <a:r>
              <a:rPr lang="fi-FI" sz="1600" dirty="0"/>
              <a:t>Jos erityistä tukea tarvitseva opiskelija ei pedagogisista järjestelyistä ja tiiviistä tuesta huolimatta pysty saavuttamaan tutkinnon ammattitaitovaatimusten tai osaamistavoitteiden tyydyttävän 1- tason mukaista osaamista, voidaan osaamisen arviointia mukauttaa. </a:t>
            </a:r>
          </a:p>
          <a:p>
            <a:pPr marL="1016000" lvl="2" indent="-285750">
              <a:defRPr/>
            </a:pPr>
            <a:r>
              <a:rPr lang="fi-FI" sz="1600" dirty="0"/>
              <a:t>Arviointia voidaan mukauttaa vain niiltä osin, kun se on opiskelijan valmiudet ja tavoitteet huomioon ottaen välttämätöntä.</a:t>
            </a:r>
          </a:p>
          <a:p>
            <a:pPr marL="730250" lvl="2">
              <a:defRPr/>
            </a:pPr>
            <a:endParaRPr lang="fi-FI" sz="1600" dirty="0"/>
          </a:p>
          <a:p>
            <a:pPr marL="273050" lvl="1">
              <a:defRPr/>
            </a:pPr>
            <a:r>
              <a:rPr lang="fi-FI" sz="1600" b="1" dirty="0">
                <a:solidFill>
                  <a:srgbClr val="002060"/>
                </a:solidFill>
              </a:rPr>
              <a:t>Milloin voi mukauttaa?</a:t>
            </a:r>
            <a:endParaRPr lang="fi-FI" sz="1600" dirty="0"/>
          </a:p>
          <a:p>
            <a:pPr marL="558800" lvl="1" indent="-285750">
              <a:defRPr/>
            </a:pPr>
            <a:r>
              <a:rPr lang="fi-FI" sz="1600" dirty="0"/>
              <a:t>Mukauttaminen on mahdollista ammatillisissa perustutkinnoissa. </a:t>
            </a:r>
          </a:p>
          <a:p>
            <a:pPr marL="558800" lvl="1" indent="-285750">
              <a:defRPr/>
            </a:pPr>
            <a:r>
              <a:rPr lang="fi-FI" sz="1600" dirty="0"/>
              <a:t>Ammatti- ja erikoisammattitutkinnoissa osaamisen arviointia ei voi mukauttaa. </a:t>
            </a:r>
          </a:p>
          <a:p>
            <a:pPr marL="558800" lvl="1" indent="-285750">
              <a:defRPr/>
            </a:pPr>
            <a:r>
              <a:rPr lang="fi-FI" sz="1600" dirty="0"/>
              <a:t>Valmentavissa koulutuksissa (VALMA ja TELMA) osaamisen arviointia ei voi mukauttaa, sillä niissä tavoitteet ovat yksilöllisiä eikä koulutuksen perusteissa vaadita tiettyä osaamistasoa.</a:t>
            </a:r>
          </a:p>
          <a:p>
            <a:pPr marL="558800" lvl="1" indent="-285750">
              <a:defRPr/>
            </a:pPr>
            <a:r>
              <a:rPr lang="fi-FI" sz="1600" dirty="0">
                <a:solidFill>
                  <a:srgbClr val="0070C0"/>
                </a:solidFill>
              </a:rPr>
              <a:t>Osaamisen arvioinnin mukauttaminen edellyttää aina, että opiskelijalla on päätös erityisestä tuesta. </a:t>
            </a:r>
          </a:p>
          <a:p>
            <a:pPr marL="558800" lvl="1" indent="-285750">
              <a:defRPr/>
            </a:pPr>
            <a:r>
              <a:rPr lang="fi-FI" sz="1600" dirty="0"/>
              <a:t>Myös erityistä tukea tarvitsevan opiskelijan kohdalla ensisijainen tavoite on kuitenkin tutkinnon perusteiden mukainen ammattitaito ja osaaminen. </a:t>
            </a:r>
          </a:p>
          <a:p>
            <a:pPr marL="558800" lvl="1" indent="-285750">
              <a:defRPr/>
            </a:pPr>
            <a:r>
              <a:rPr lang="fi-FI" sz="1600" dirty="0"/>
              <a:t>Osaamisen arviointia voidaan mukauttaa vain niiltä osin, kuin se on välttämätöntä.</a:t>
            </a:r>
            <a:endParaRPr lang="fi-FI" sz="1600" dirty="0">
              <a:cs typeface="Arial" panose="020B0604020202020204" pitchFamily="34" charset="0"/>
            </a:endParaRPr>
          </a:p>
        </p:txBody>
      </p:sp>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3609" y="6076058"/>
            <a:ext cx="1563883" cy="781942"/>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59552"/>
            <a:ext cx="932125" cy="1198446"/>
          </a:xfrm>
          <a:prstGeom prst="rect">
            <a:avLst/>
          </a:prstGeom>
        </p:spPr>
      </p:pic>
    </p:spTree>
    <p:extLst>
      <p:ext uri="{BB962C8B-B14F-4D97-AF65-F5344CB8AC3E}">
        <p14:creationId xmlns:p14="http://schemas.microsoft.com/office/powerpoint/2010/main" val="272081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20489" y="2820488"/>
            <a:ext cx="6858000" cy="1217023"/>
          </a:xfrm>
          <a:prstGeom prst="rect">
            <a:avLst/>
          </a:prstGeom>
        </p:spPr>
      </p:pic>
      <p:sp>
        <p:nvSpPr>
          <p:cNvPr id="2" name="Otsikko 1"/>
          <p:cNvSpPr>
            <a:spLocks noGrp="1"/>
          </p:cNvSpPr>
          <p:nvPr>
            <p:ph type="title"/>
          </p:nvPr>
        </p:nvSpPr>
        <p:spPr>
          <a:xfrm>
            <a:off x="1171303" y="10256"/>
            <a:ext cx="10515600" cy="1325563"/>
          </a:xfrm>
        </p:spPr>
        <p:txBody>
          <a:bodyPr>
            <a:normAutofit/>
          </a:bodyPr>
          <a:lstStyle/>
          <a:p>
            <a:r>
              <a:rPr lang="fi-FI" sz="3200" b="1" dirty="0">
                <a:solidFill>
                  <a:srgbClr val="002060"/>
                </a:solidFill>
              </a:rPr>
              <a:t>Poikkeaminen</a:t>
            </a:r>
            <a:endParaRPr lang="fi-FI" sz="3200" dirty="0"/>
          </a:p>
        </p:txBody>
      </p:sp>
      <p:sp>
        <p:nvSpPr>
          <p:cNvPr id="3" name="Sisällön paikkamerkki 2"/>
          <p:cNvSpPr>
            <a:spLocks noGrp="1"/>
          </p:cNvSpPr>
          <p:nvPr>
            <p:ph idx="1"/>
          </p:nvPr>
        </p:nvSpPr>
        <p:spPr>
          <a:xfrm>
            <a:off x="1217023" y="1079027"/>
            <a:ext cx="10931221" cy="5253824"/>
          </a:xfrm>
        </p:spPr>
        <p:txBody>
          <a:bodyPr>
            <a:noAutofit/>
          </a:bodyPr>
          <a:lstStyle/>
          <a:p>
            <a:pPr marL="285750" indent="-285750"/>
            <a:r>
              <a:rPr lang="fi-FI" sz="1800" dirty="0"/>
              <a:t>Ammatillisissa perustutkinnoissa voidaan poiketa ammattitaitovaatimuksista tai osaamistavoitteista, kun</a:t>
            </a:r>
          </a:p>
          <a:p>
            <a:pPr marL="742950" lvl="1" indent="-285750"/>
            <a:r>
              <a:rPr lang="fi-FI" sz="1800" dirty="0"/>
              <a:t>tutkinnon perusteiden mukaiset ammattitaitovaatimukset tai osaamistavoitteet ovat olosuhteet tai aiemmin hankittu osaaminen huomioiden joiltakin osin opiskelijalle kohtuuttomia; tai</a:t>
            </a:r>
          </a:p>
          <a:p>
            <a:pPr marL="742950" lvl="1" indent="-285750"/>
            <a:r>
              <a:rPr lang="fi-FI" sz="1800" dirty="0"/>
              <a:t>poikkeaminen on perusteltua opiskelijan vammaan tai terveydentilaan liittyvistä syistä.</a:t>
            </a:r>
          </a:p>
          <a:p>
            <a:pPr marL="285750" indent="-285750"/>
            <a:r>
              <a:rPr lang="fi-FI" sz="1800" dirty="0"/>
              <a:t>Poikkeamisen tavoitteena on, että opiskelija voi suorittaa ammatillisen perustutkinnon, vaikka hän ei näiden syiden vuoksi joiltakin osin voi saavuttaa tutkinnon perusteiden mukaisia ammattitaitovaatimuksia ja osaamistavoitteita. </a:t>
            </a:r>
          </a:p>
          <a:p>
            <a:pPr marL="285750" indent="-285750"/>
            <a:r>
              <a:rPr lang="fi-FI" sz="1800" dirty="0"/>
              <a:t>Tutkinnon perusteista voidaan poiketa vain siltä osin, kuin se on opiskelijan henkilökohtaiset tavoitteet ja valmiudet huomioon ottaen välttämätöntä.</a:t>
            </a:r>
          </a:p>
          <a:p>
            <a:pPr marL="285750" indent="-285750"/>
            <a:r>
              <a:rPr lang="fi-FI" sz="1800" dirty="0">
                <a:solidFill>
                  <a:srgbClr val="0070C0"/>
                </a:solidFill>
              </a:rPr>
              <a:t>Poikkeaminen on mahdollista myös silloin, kun opiskelijalla ei ole varsinaista erityisen tuen tarvetta. </a:t>
            </a:r>
          </a:p>
          <a:p>
            <a:pPr marL="285750" indent="-285750"/>
            <a:r>
              <a:rPr lang="fi-FI" sz="1800" dirty="0"/>
              <a:t>Jos osaamistavoitteista on poikettu jonkin yhteisen tutkinnon osan osa-alueen kohdalla (esimerkiksi kielitaito), tutkinnon osaan tulee sisällyttää osaamistavoitteita sen laajuutta vastaavasti muilta ko. tutkinnon osaan kuuluvilta osa-alueilta.</a:t>
            </a:r>
          </a:p>
          <a:p>
            <a:pPr marL="285750" indent="-285750"/>
            <a:r>
              <a:rPr lang="fi-FI" sz="1800" dirty="0"/>
              <a:t>Tutkinnon perusteissa voidaan määrätä, miltä osin ammattitaitovaatimuksista tai osaamistavoitteista ei ole mahdollista poiketa. </a:t>
            </a:r>
          </a:p>
          <a:p>
            <a:endParaRPr lang="fi-FI" sz="1800" dirty="0"/>
          </a:p>
          <a:p>
            <a:pPr marL="285750" indent="-285750"/>
            <a:r>
              <a:rPr lang="fi-FI" sz="1800" dirty="0"/>
              <a:t>Ammatti- ja erikoisammattitutkinnoissa ammattitaitovaatimuksista ei voi poiketa.</a:t>
            </a:r>
            <a:endParaRPr lang="fi-FI" sz="1800" dirty="0">
              <a:cs typeface="Arial" panose="020B0604020202020204" pitchFamily="34" charset="0"/>
            </a:endParaRPr>
          </a:p>
        </p:txBody>
      </p:sp>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3609" y="6076058"/>
            <a:ext cx="1563883" cy="781942"/>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59552"/>
            <a:ext cx="932125" cy="1198446"/>
          </a:xfrm>
          <a:prstGeom prst="rect">
            <a:avLst/>
          </a:prstGeom>
        </p:spPr>
      </p:pic>
    </p:spTree>
    <p:extLst>
      <p:ext uri="{BB962C8B-B14F-4D97-AF65-F5344CB8AC3E}">
        <p14:creationId xmlns:p14="http://schemas.microsoft.com/office/powerpoint/2010/main" val="272460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rotWithShape="1">
          <a:blip r:embed="rId2">
            <a:extLst>
              <a:ext uri="{28A0092B-C50C-407E-A947-70E740481C1C}">
                <a14:useLocalDpi xmlns:a14="http://schemas.microsoft.com/office/drawing/2010/main" val="0"/>
              </a:ext>
            </a:extLst>
          </a:blip>
          <a:srcRect t="3633" r="102"/>
          <a:stretch/>
        </p:blipFill>
        <p:spPr>
          <a:xfrm>
            <a:off x="0" y="-388624"/>
            <a:ext cx="12192000" cy="1237623"/>
          </a:xfrm>
          <a:prstGeom prst="rect">
            <a:avLst/>
          </a:prstGeom>
        </p:spPr>
      </p:pic>
      <p:sp>
        <p:nvSpPr>
          <p:cNvPr id="2" name="Otsikko 1"/>
          <p:cNvSpPr>
            <a:spLocks noGrp="1"/>
          </p:cNvSpPr>
          <p:nvPr>
            <p:ph type="title"/>
          </p:nvPr>
        </p:nvSpPr>
        <p:spPr>
          <a:xfrm>
            <a:off x="901810" y="383330"/>
            <a:ext cx="10515600" cy="1142048"/>
          </a:xfrm>
        </p:spPr>
        <p:txBody>
          <a:bodyPr>
            <a:normAutofit/>
          </a:bodyPr>
          <a:lstStyle/>
          <a:p>
            <a:r>
              <a:rPr lang="fi-FI" sz="2400" b="1" dirty="0">
                <a:solidFill>
                  <a:srgbClr val="002060"/>
                </a:solidFill>
                <a:cs typeface="Arial" pitchFamily="34" charset="0"/>
              </a:rPr>
              <a:t>(Vaativan) erityisen tuen perusteita voivat olla:</a:t>
            </a:r>
            <a:endParaRPr lang="fi-FI" sz="2400" dirty="0"/>
          </a:p>
        </p:txBody>
      </p:sp>
      <p:sp>
        <p:nvSpPr>
          <p:cNvPr id="3" name="Sisällön paikkamerkki 2"/>
          <p:cNvSpPr>
            <a:spLocks noGrp="1"/>
          </p:cNvSpPr>
          <p:nvPr>
            <p:ph idx="1"/>
          </p:nvPr>
        </p:nvSpPr>
        <p:spPr>
          <a:xfrm>
            <a:off x="901810" y="1367744"/>
            <a:ext cx="10515600" cy="5009322"/>
          </a:xfrm>
        </p:spPr>
        <p:txBody>
          <a:bodyPr>
            <a:normAutofit/>
          </a:bodyPr>
          <a:lstStyle/>
          <a:p>
            <a:pPr marL="0" indent="0" fontAlgn="base">
              <a:buNone/>
            </a:pPr>
            <a:r>
              <a:rPr lang="fi-FI" sz="1800" dirty="0"/>
              <a:t>01  Hahmottamisen, tarkkaavaisuuden ja keskittymisen vaikeudet </a:t>
            </a:r>
            <a:r>
              <a:rPr lang="fi-FI" sz="1800" dirty="0">
                <a:solidFill>
                  <a:srgbClr val="0070C0"/>
                </a:solidFill>
              </a:rPr>
              <a:t>(esim. ADHD)​</a:t>
            </a:r>
          </a:p>
          <a:p>
            <a:pPr marL="0" indent="0" fontAlgn="base">
              <a:buNone/>
            </a:pPr>
            <a:r>
              <a:rPr lang="fi-FI" sz="1800" dirty="0"/>
              <a:t>02  Kielelliset vaikeudet </a:t>
            </a:r>
            <a:r>
              <a:rPr lang="fi-FI" sz="1800" dirty="0">
                <a:solidFill>
                  <a:srgbClr val="0070C0"/>
                </a:solidFill>
              </a:rPr>
              <a:t>(esim. vaikea </a:t>
            </a:r>
            <a:r>
              <a:rPr lang="fi-FI" sz="1800" dirty="0" err="1">
                <a:solidFill>
                  <a:srgbClr val="0070C0"/>
                </a:solidFill>
              </a:rPr>
              <a:t>lukiongelma</a:t>
            </a:r>
            <a:r>
              <a:rPr lang="fi-FI" sz="1800" dirty="0">
                <a:solidFill>
                  <a:srgbClr val="0070C0"/>
                </a:solidFill>
              </a:rPr>
              <a:t>, dysfasia, dysleksia)​</a:t>
            </a:r>
          </a:p>
          <a:p>
            <a:pPr marL="0" indent="0" fontAlgn="base">
              <a:buNone/>
            </a:pPr>
            <a:r>
              <a:rPr lang="fi-FI" sz="1800" dirty="0"/>
              <a:t>03  Vuorovaikutuksen ja käyttäytymisen häiriöt </a:t>
            </a:r>
            <a:r>
              <a:rPr lang="fi-FI" sz="1800" dirty="0">
                <a:solidFill>
                  <a:srgbClr val="0070C0"/>
                </a:solidFill>
              </a:rPr>
              <a:t>(esim. sosiaalinen sopeutumattomuus)​</a:t>
            </a:r>
          </a:p>
          <a:p>
            <a:pPr marL="0" indent="0" fontAlgn="base">
              <a:buNone/>
            </a:pPr>
            <a:r>
              <a:rPr lang="fi-FI" sz="1800" dirty="0"/>
              <a:t>04  Lievä kehityksen viivästyminen </a:t>
            </a:r>
            <a:r>
              <a:rPr lang="fi-FI" sz="1800" dirty="0">
                <a:solidFill>
                  <a:srgbClr val="0070C0"/>
                </a:solidFill>
              </a:rPr>
              <a:t>(opiskelijalla laajoja oppimisvaikeuksia)​</a:t>
            </a:r>
          </a:p>
          <a:p>
            <a:pPr marL="0" indent="0" fontAlgn="base">
              <a:buNone/>
            </a:pPr>
            <a:r>
              <a:rPr lang="fi-FI" sz="1800" dirty="0"/>
              <a:t>05  Vaikea kehityksen viivästyminen </a:t>
            </a:r>
            <a:r>
              <a:rPr lang="fi-FI" sz="1800" dirty="0">
                <a:solidFill>
                  <a:srgbClr val="0070C0"/>
                </a:solidFill>
              </a:rPr>
              <a:t>(keskivaikea tai vaikea kehitysvamma)</a:t>
            </a:r>
            <a:r>
              <a:rPr lang="en-US" sz="1800" dirty="0">
                <a:solidFill>
                  <a:srgbClr val="0070C0"/>
                </a:solidFill>
              </a:rPr>
              <a:t>​</a:t>
            </a:r>
          </a:p>
          <a:p>
            <a:pPr marL="0" indent="0" fontAlgn="base">
              <a:buNone/>
            </a:pPr>
            <a:r>
              <a:rPr lang="fi-FI" sz="1800" dirty="0"/>
              <a:t>06  Psyykkiset pitkäaikaissairaudet </a:t>
            </a:r>
            <a:r>
              <a:rPr lang="fi-FI" sz="1800" dirty="0">
                <a:solidFill>
                  <a:srgbClr val="0070C0"/>
                </a:solidFill>
              </a:rPr>
              <a:t>(mielenterveyden ongelmat, päihdekuntoutujat)​</a:t>
            </a:r>
          </a:p>
          <a:p>
            <a:pPr marL="0" indent="0" fontAlgn="base">
              <a:buNone/>
            </a:pPr>
            <a:r>
              <a:rPr lang="fi-FI" sz="1800" dirty="0"/>
              <a:t>07  Fyysiset pitkäaikaissairaudet </a:t>
            </a:r>
            <a:r>
              <a:rPr lang="fi-FI" sz="1800" dirty="0">
                <a:solidFill>
                  <a:srgbClr val="0070C0"/>
                </a:solidFill>
              </a:rPr>
              <a:t>(esim. vaikea allergia, astma, diabetes, epilepsia)</a:t>
            </a:r>
            <a:r>
              <a:rPr lang="fi-FI" sz="1800" dirty="0"/>
              <a:t>​</a:t>
            </a:r>
          </a:p>
          <a:p>
            <a:pPr marL="0" indent="0" fontAlgn="base">
              <a:buNone/>
            </a:pPr>
            <a:r>
              <a:rPr lang="fi-FI" sz="1800" dirty="0"/>
              <a:t>08  Autismiin tai Aspergerin oireyhtymään liittyvät oppimisvaikeudet</a:t>
            </a:r>
            <a:r>
              <a:rPr lang="en-US" sz="1800" dirty="0"/>
              <a:t>​</a:t>
            </a:r>
          </a:p>
          <a:p>
            <a:pPr marL="0" indent="0" fontAlgn="base">
              <a:buNone/>
            </a:pPr>
            <a:r>
              <a:rPr lang="fi-FI" sz="1800" dirty="0"/>
              <a:t>09  Liikkumisen ja motoristen toimintojen vaikeus </a:t>
            </a:r>
            <a:r>
              <a:rPr lang="fi-FI" sz="1800" dirty="0">
                <a:solidFill>
                  <a:srgbClr val="0070C0"/>
                </a:solidFill>
              </a:rPr>
              <a:t>(esim. tuki- ja liikuntaelinvammat, cp-oireyhtymä)​</a:t>
            </a:r>
          </a:p>
          <a:p>
            <a:pPr marL="0" indent="0" fontAlgn="base">
              <a:buNone/>
            </a:pPr>
            <a:r>
              <a:rPr lang="fi-FI" sz="1800" dirty="0"/>
              <a:t>10 Kuulovamma </a:t>
            </a:r>
          </a:p>
          <a:p>
            <a:pPr marL="0" indent="0" fontAlgn="base">
              <a:buNone/>
            </a:pPr>
            <a:r>
              <a:rPr lang="fi-FI" sz="1800" dirty="0"/>
              <a:t>11  Näkövamma</a:t>
            </a:r>
            <a:r>
              <a:rPr lang="en-US" sz="1800" dirty="0"/>
              <a:t>​</a:t>
            </a:r>
          </a:p>
          <a:p>
            <a:pPr marL="0" indent="0" fontAlgn="base">
              <a:buNone/>
            </a:pPr>
            <a:r>
              <a:rPr lang="fi-FI" sz="1800" dirty="0"/>
              <a:t>12 Muu syy, joka edellyttää erityisopetusta </a:t>
            </a:r>
            <a:r>
              <a:rPr lang="en-US" sz="1800" dirty="0"/>
              <a:t>​</a:t>
            </a:r>
          </a:p>
          <a:p>
            <a:pPr marL="0" indent="0" fontAlgn="base">
              <a:buNone/>
            </a:pPr>
            <a:r>
              <a:rPr lang="fi-FI" sz="1800" dirty="0">
                <a:solidFill>
                  <a:srgbClr val="0070C0"/>
                </a:solidFill>
              </a:rPr>
              <a:t>(Tähän luokkaan sisältyvät kaikki muut edellisiin luokkiin kuulumattomat oppimista vaikeuttavat tekijät) </a:t>
            </a:r>
            <a:endParaRPr lang="en-US" sz="1800" dirty="0">
              <a:solidFill>
                <a:srgbClr val="0070C0"/>
              </a:solidFill>
            </a:endParaRPr>
          </a:p>
          <a:p>
            <a:pPr marL="0" indent="0">
              <a:buNone/>
            </a:pPr>
            <a:endParaRPr lang="fi-FI" dirty="0"/>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30165"/>
            <a:ext cx="816728" cy="927835"/>
          </a:xfrm>
          <a:prstGeom prst="rect">
            <a:avLst/>
          </a:prstGeom>
        </p:spPr>
      </p:pic>
      <p:pic>
        <p:nvPicPr>
          <p:cNvPr id="7" name="Kuv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6399" y="6205199"/>
            <a:ext cx="1305601" cy="652801"/>
          </a:xfrm>
          <a:prstGeom prst="rect">
            <a:avLst/>
          </a:prstGeom>
        </p:spPr>
      </p:pic>
    </p:spTree>
    <p:extLst>
      <p:ext uri="{BB962C8B-B14F-4D97-AF65-F5344CB8AC3E}">
        <p14:creationId xmlns:p14="http://schemas.microsoft.com/office/powerpoint/2010/main" val="121030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77796" y="1122770"/>
            <a:ext cx="2978330" cy="1325563"/>
          </a:xfrm>
        </p:spPr>
        <p:txBody>
          <a:bodyPr>
            <a:normAutofit/>
          </a:bodyPr>
          <a:lstStyle/>
          <a:p>
            <a:pPr algn="ctr"/>
            <a:r>
              <a:rPr lang="fi-FI" sz="6000">
                <a:solidFill>
                  <a:srgbClr val="FF0000"/>
                </a:solidFill>
              </a:rPr>
              <a:t>Kiitos! </a:t>
            </a:r>
          </a:p>
        </p:txBody>
      </p:sp>
      <p:sp>
        <p:nvSpPr>
          <p:cNvPr id="5" name="Suorakulmio 4"/>
          <p:cNvSpPr/>
          <p:nvPr/>
        </p:nvSpPr>
        <p:spPr>
          <a:xfrm>
            <a:off x="888912" y="3001719"/>
            <a:ext cx="3167214" cy="1815882"/>
          </a:xfrm>
          <a:prstGeom prst="rect">
            <a:avLst/>
          </a:prstGeom>
        </p:spPr>
        <p:txBody>
          <a:bodyPr wrap="none">
            <a:spAutoFit/>
          </a:bodyPr>
          <a:lstStyle/>
          <a:p>
            <a:pPr algn="ctr"/>
            <a:r>
              <a:rPr lang="fi-FI" sz="2800">
                <a:solidFill>
                  <a:srgbClr val="FF0000"/>
                </a:solidFill>
              </a:rPr>
              <a:t>Ota yhteyttä:</a:t>
            </a:r>
          </a:p>
          <a:p>
            <a:pPr algn="ctr"/>
            <a:r>
              <a:rPr lang="fi-FI" sz="2800">
                <a:hlinkClick r:id="rId2"/>
              </a:rPr>
              <a:t>www.motijeesi.com</a:t>
            </a:r>
            <a:r>
              <a:rPr lang="fi-FI" sz="2800"/>
              <a:t> </a:t>
            </a:r>
          </a:p>
          <a:p>
            <a:pPr algn="ctr"/>
            <a:endParaRPr lang="fi-FI" sz="2800"/>
          </a:p>
          <a:p>
            <a:pPr algn="ctr"/>
            <a:endParaRPr lang="fi-FI" sz="2800"/>
          </a:p>
        </p:txBody>
      </p:sp>
      <p:pic>
        <p:nvPicPr>
          <p:cNvPr id="6" name="Kuva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0349" y="4378865"/>
            <a:ext cx="796145" cy="796145"/>
          </a:xfrm>
          <a:prstGeom prst="rect">
            <a:avLst/>
          </a:prstGeom>
        </p:spPr>
      </p:pic>
      <p:pic>
        <p:nvPicPr>
          <p:cNvPr id="7" name="Kuva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0824" y="4378865"/>
            <a:ext cx="685022" cy="685023"/>
          </a:xfrm>
          <a:prstGeom prst="rect">
            <a:avLst/>
          </a:prstGeom>
        </p:spPr>
      </p:pic>
      <p:pic>
        <p:nvPicPr>
          <p:cNvPr id="9" name="Sisällön paikkamerkki 8"/>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746844" y="184643"/>
            <a:ext cx="7144498" cy="6072374"/>
          </a:xfrm>
        </p:spPr>
      </p:pic>
      <p:pic>
        <p:nvPicPr>
          <p:cNvPr id="10" name="Kuva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8651" y="6257017"/>
            <a:ext cx="1201965" cy="600983"/>
          </a:xfrm>
          <a:prstGeom prst="rect">
            <a:avLst/>
          </a:prstGeom>
        </p:spPr>
      </p:pic>
      <p:pic>
        <p:nvPicPr>
          <p:cNvPr id="12" name="Kuva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348" y="6257017"/>
            <a:ext cx="950448" cy="530639"/>
          </a:xfrm>
          <a:prstGeom prst="rect">
            <a:avLst/>
          </a:prstGeom>
        </p:spPr>
      </p:pic>
      <p:pic>
        <p:nvPicPr>
          <p:cNvPr id="13" name="Kuva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7796" y="6257017"/>
            <a:ext cx="1042691" cy="501293"/>
          </a:xfrm>
          <a:prstGeom prst="rect">
            <a:avLst/>
          </a:prstGeom>
        </p:spPr>
      </p:pic>
    </p:spTree>
    <p:extLst>
      <p:ext uri="{BB962C8B-B14F-4D97-AF65-F5344CB8AC3E}">
        <p14:creationId xmlns:p14="http://schemas.microsoft.com/office/powerpoint/2010/main" val="206067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17570" y="2588955"/>
            <a:ext cx="10175965" cy="2387600"/>
          </a:xfrm>
        </p:spPr>
        <p:txBody>
          <a:bodyPr>
            <a:normAutofit fontScale="90000"/>
          </a:bodyPr>
          <a:lstStyle/>
          <a:p>
            <a:r>
              <a:rPr lang="fi-FI" b="1" dirty="0">
                <a:solidFill>
                  <a:srgbClr val="002060"/>
                </a:solidFill>
                <a:cs typeface="Calibri Light"/>
              </a:rPr>
              <a:t>Erityinen tuki ammatillisissa opinnoissa</a:t>
            </a:r>
            <a:br>
              <a:rPr lang="fi-FI" dirty="0">
                <a:latin typeface="Verdana" panose="020B0604030504040204" pitchFamily="34" charset="0"/>
                <a:ea typeface="Verdana" panose="020B0604030504040204" pitchFamily="34" charset="0"/>
              </a:rPr>
            </a:br>
            <a:r>
              <a:rPr lang="fi-FI" dirty="0">
                <a:latin typeface="Verdana" panose="020B0604030504040204" pitchFamily="34" charset="0"/>
                <a:ea typeface="Verdana" panose="020B0604030504040204" pitchFamily="34" charset="0"/>
              </a:rPr>
              <a:t> </a:t>
            </a:r>
          </a:p>
        </p:txBody>
      </p:sp>
      <p:pic>
        <p:nvPicPr>
          <p:cNvPr id="4" name="Kuva 3"/>
          <p:cNvPicPr>
            <a:picLocks noChangeAspect="1"/>
          </p:cNvPicPr>
          <p:nvPr/>
        </p:nvPicPr>
        <p:blipFill rotWithShape="1">
          <a:blip r:embed="rId2">
            <a:extLst>
              <a:ext uri="{28A0092B-C50C-407E-A947-70E740481C1C}">
                <a14:useLocalDpi xmlns:a14="http://schemas.microsoft.com/office/drawing/2010/main" val="0"/>
              </a:ext>
            </a:extLst>
          </a:blip>
          <a:srcRect t="4694"/>
          <a:stretch/>
        </p:blipFill>
        <p:spPr>
          <a:xfrm>
            <a:off x="0" y="58875"/>
            <a:ext cx="12211107" cy="1830106"/>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5398" y="5887190"/>
            <a:ext cx="1941619" cy="970810"/>
          </a:xfrm>
          <a:prstGeom prst="rect">
            <a:avLst/>
          </a:prstGeom>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6123737"/>
            <a:ext cx="1527266" cy="734263"/>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69" y="6097852"/>
            <a:ext cx="1361531" cy="760148"/>
          </a:xfrm>
          <a:prstGeom prst="rect">
            <a:avLst/>
          </a:prstGeom>
        </p:spPr>
      </p:pic>
    </p:spTree>
    <p:extLst>
      <p:ext uri="{BB962C8B-B14F-4D97-AF65-F5344CB8AC3E}">
        <p14:creationId xmlns:p14="http://schemas.microsoft.com/office/powerpoint/2010/main" val="363231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9325" y="2769327"/>
            <a:ext cx="6858000" cy="1319348"/>
          </a:xfrm>
          <a:prstGeom prst="rect">
            <a:avLst/>
          </a:prstGeom>
        </p:spPr>
      </p:pic>
      <p:sp>
        <p:nvSpPr>
          <p:cNvPr id="2" name="Otsikko 1"/>
          <p:cNvSpPr>
            <a:spLocks noGrp="1"/>
          </p:cNvSpPr>
          <p:nvPr>
            <p:ph type="title"/>
          </p:nvPr>
        </p:nvSpPr>
        <p:spPr>
          <a:xfrm>
            <a:off x="1544539" y="366033"/>
            <a:ext cx="10515600" cy="1325563"/>
          </a:xfrm>
        </p:spPr>
        <p:txBody>
          <a:bodyPr>
            <a:noAutofit/>
          </a:bodyPr>
          <a:lstStyle/>
          <a:p>
            <a:r>
              <a:rPr lang="fi-FI" sz="3200" b="1" dirty="0">
                <a:solidFill>
                  <a:srgbClr val="002060"/>
                </a:solidFill>
                <a:cs typeface="Calibri" panose="020F0502020204030204" pitchFamily="34" charset="0"/>
              </a:rPr>
              <a:t>Erityinen tuki </a:t>
            </a:r>
            <a:r>
              <a:rPr lang="fi-FI" sz="1800" dirty="0"/>
              <a:t>Lähde: </a:t>
            </a:r>
            <a:r>
              <a:rPr lang="fi-FI" sz="1800" dirty="0">
                <a:hlinkClick r:id="rId3"/>
              </a:rPr>
              <a:t>https://eperusteet.opintopolku.fi/eperusteet-service/api/dokumentit/4637898</a:t>
            </a:r>
            <a:r>
              <a:rPr lang="fi-FI" sz="1800" dirty="0"/>
              <a:t> </a:t>
            </a:r>
            <a:endParaRPr lang="fi-FI" sz="3200" b="1" dirty="0"/>
          </a:p>
        </p:txBody>
      </p:sp>
      <p:sp>
        <p:nvSpPr>
          <p:cNvPr id="3" name="Sisällön paikkamerkki 2"/>
          <p:cNvSpPr>
            <a:spLocks noGrp="1"/>
          </p:cNvSpPr>
          <p:nvPr>
            <p:ph idx="1"/>
          </p:nvPr>
        </p:nvSpPr>
        <p:spPr>
          <a:xfrm>
            <a:off x="1544539" y="1614114"/>
            <a:ext cx="9885461" cy="5033175"/>
          </a:xfrm>
        </p:spPr>
        <p:txBody>
          <a:bodyPr>
            <a:normAutofit lnSpcReduction="10000"/>
          </a:bodyPr>
          <a:lstStyle/>
          <a:p>
            <a:pPr marL="285750" indent="-285750">
              <a:lnSpc>
                <a:spcPct val="100000"/>
              </a:lnSpc>
              <a:defRPr/>
            </a:pPr>
            <a:r>
              <a:rPr lang="fi-FI" sz="1800" dirty="0"/>
              <a:t>Erityisellä tuella tarkoitetaan opiskelijan yksilöllisiin tarpeisiin, tavoitteisiin ja valmiuksiin perustuvaa </a:t>
            </a:r>
            <a:r>
              <a:rPr lang="fi-FI" sz="1800" dirty="0">
                <a:solidFill>
                  <a:srgbClr val="0070C0"/>
                </a:solidFill>
              </a:rPr>
              <a:t>suunnitelmallista</a:t>
            </a:r>
            <a:r>
              <a:rPr lang="fi-FI" sz="1800" dirty="0"/>
              <a:t> pedagogista tukea sekä erityisiä opetus- ja opiskelujärjestelyjä. </a:t>
            </a:r>
          </a:p>
          <a:p>
            <a:pPr marL="285750" indent="-285750">
              <a:lnSpc>
                <a:spcPct val="100000"/>
              </a:lnSpc>
              <a:defRPr/>
            </a:pPr>
            <a:r>
              <a:rPr lang="fi-FI" sz="1800" dirty="0"/>
              <a:t>Erityisen tuen järjestelyt ovat </a:t>
            </a:r>
            <a:r>
              <a:rPr lang="fi-FI" sz="1800" dirty="0">
                <a:solidFill>
                  <a:srgbClr val="0070C0"/>
                </a:solidFill>
              </a:rPr>
              <a:t>yksilöllisiä</a:t>
            </a:r>
            <a:r>
              <a:rPr lang="fi-FI" sz="1800" dirty="0"/>
              <a:t> ja ne suunnitellaan opiskelijan tarpeista lähtien. </a:t>
            </a:r>
          </a:p>
          <a:p>
            <a:pPr marL="285750" indent="-285750">
              <a:lnSpc>
                <a:spcPct val="100000"/>
              </a:lnSpc>
              <a:defRPr/>
            </a:pPr>
            <a:r>
              <a:rPr lang="fi-FI" sz="1800" dirty="0"/>
              <a:t>Opiskelijalla on oikeus erityiseen tukeen niin ammatillisissa perustutkinnoissa, ammattitutkinnoissa kuin erikoisammattitutkinnoissa sekä valmentavassa koulutuksessa. </a:t>
            </a:r>
          </a:p>
          <a:p>
            <a:pPr marL="285750" indent="-285750">
              <a:lnSpc>
                <a:spcPct val="100000"/>
              </a:lnSpc>
              <a:defRPr/>
            </a:pPr>
            <a:r>
              <a:rPr lang="fi-FI" sz="1800" dirty="0"/>
              <a:t>Opiskelijalla on oikeus erityiseen tukeen, jos hän oppimisvaikeuksien, vamman, sairauden tai muun syyn vuoksi tarvitsee </a:t>
            </a:r>
            <a:r>
              <a:rPr lang="fi-FI" sz="1800" dirty="0">
                <a:solidFill>
                  <a:srgbClr val="0070C0"/>
                </a:solidFill>
              </a:rPr>
              <a:t>pitkäaikaista tai säännöllistä tukea </a:t>
            </a:r>
            <a:r>
              <a:rPr lang="fi-FI" sz="1800" dirty="0"/>
              <a:t>saavuttaakseen tutkinnon tai koulutuksen perusteiden mukaiset ammattitaitovaatimukset tai osaamistavoitteet. </a:t>
            </a:r>
          </a:p>
          <a:p>
            <a:pPr marL="742950" lvl="1" indent="-285750">
              <a:defRPr/>
            </a:pPr>
            <a:r>
              <a:rPr lang="fi-FI" sz="1800" dirty="0"/>
              <a:t>Mikäli opiskelija on vain tilapäisesti tuen tai ohjauksen tarpeessa, ei tätä toimintaa katsota erityiseksi tueksi. </a:t>
            </a:r>
          </a:p>
          <a:p>
            <a:pPr marL="285750" indent="-285750">
              <a:lnSpc>
                <a:spcPct val="100000"/>
              </a:lnSpc>
              <a:defRPr/>
            </a:pPr>
            <a:r>
              <a:rPr lang="fi-FI" sz="1800" dirty="0"/>
              <a:t>Erityisen tuen tavoitteena on tarjota yhdenvertaiset koulutusmahdollisuudet ja </a:t>
            </a:r>
            <a:r>
              <a:rPr lang="fi-FI" sz="1800" dirty="0">
                <a:solidFill>
                  <a:srgbClr val="0070C0"/>
                </a:solidFill>
              </a:rPr>
              <a:t>tasa-arvoiset</a:t>
            </a:r>
            <a:r>
              <a:rPr lang="fi-FI" sz="1800" dirty="0"/>
              <a:t> elämisen mahdollisuudet kaikille nuorille ja aikuisille. </a:t>
            </a:r>
          </a:p>
          <a:p>
            <a:pPr marL="285750" indent="-285750">
              <a:lnSpc>
                <a:spcPct val="100000"/>
              </a:lnSpc>
              <a:defRPr/>
            </a:pPr>
            <a:r>
              <a:rPr lang="fi-FI" sz="1800" dirty="0"/>
              <a:t>Oppimisen tukemisessa hyödynnetään </a:t>
            </a:r>
            <a:r>
              <a:rPr lang="fi-FI" sz="1800" dirty="0">
                <a:solidFill>
                  <a:srgbClr val="0070C0"/>
                </a:solidFill>
              </a:rPr>
              <a:t>moniammatillista</a:t>
            </a:r>
            <a:r>
              <a:rPr lang="fi-FI" sz="1800" dirty="0"/>
              <a:t> yhteistyötä ja </a:t>
            </a:r>
            <a:r>
              <a:rPr lang="fi-FI" sz="1800" dirty="0">
                <a:solidFill>
                  <a:srgbClr val="0070C0"/>
                </a:solidFill>
              </a:rPr>
              <a:t>kokonaiskuntoutuksellista </a:t>
            </a:r>
            <a:r>
              <a:rPr lang="fi-FI" sz="1800" dirty="0"/>
              <a:t>otetta. </a:t>
            </a:r>
          </a:p>
          <a:p>
            <a:pPr marL="742950" lvl="1" indent="-285750">
              <a:defRPr/>
            </a:pPr>
            <a:r>
              <a:rPr lang="fi-FI" sz="1800" dirty="0"/>
              <a:t>Kokonaiskuntoutuksellisella otteella tarkoitetaan opiskelijan fyysisen, psyykkisen ja sosiaalisen hyvinvoinnin tukemista opintojen aikana.</a:t>
            </a:r>
          </a:p>
          <a:p>
            <a:pPr marL="0" indent="0">
              <a:buNone/>
            </a:pPr>
            <a:endParaRPr lang="fi-FI" sz="2400" dirty="0">
              <a:latin typeface="Verdana" panose="020B0604030504040204" pitchFamily="34" charset="0"/>
              <a:ea typeface="Verdana" panose="020B0604030504040204" pitchFamily="34" charset="0"/>
            </a:endParaRPr>
          </a:p>
        </p:txBody>
      </p:sp>
      <p:pic>
        <p:nvPicPr>
          <p:cNvPr id="7" name="Kuv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8879" y="6197527"/>
            <a:ext cx="1261260" cy="630630"/>
          </a:xfrm>
          <a:prstGeom prst="rect">
            <a:avLst/>
          </a:prstGeom>
        </p:spPr>
      </p:pic>
      <p:pic>
        <p:nvPicPr>
          <p:cNvPr id="11" name="Kuva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66" y="5690499"/>
            <a:ext cx="917813" cy="1180045"/>
          </a:xfrm>
          <a:prstGeom prst="rect">
            <a:avLst/>
          </a:prstGeom>
        </p:spPr>
      </p:pic>
    </p:spTree>
    <p:extLst>
      <p:ext uri="{BB962C8B-B14F-4D97-AF65-F5344CB8AC3E}">
        <p14:creationId xmlns:p14="http://schemas.microsoft.com/office/powerpoint/2010/main" val="391477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9325" y="2769327"/>
            <a:ext cx="6858000" cy="1319348"/>
          </a:xfrm>
          <a:prstGeom prst="rect">
            <a:avLst/>
          </a:prstGeom>
        </p:spPr>
      </p:pic>
      <p:sp>
        <p:nvSpPr>
          <p:cNvPr id="2" name="Otsikko 1"/>
          <p:cNvSpPr>
            <a:spLocks noGrp="1"/>
          </p:cNvSpPr>
          <p:nvPr>
            <p:ph type="title"/>
          </p:nvPr>
        </p:nvSpPr>
        <p:spPr>
          <a:xfrm>
            <a:off x="1217023" y="312874"/>
            <a:ext cx="10515600" cy="1325563"/>
          </a:xfrm>
        </p:spPr>
        <p:txBody>
          <a:bodyPr>
            <a:normAutofit/>
          </a:bodyPr>
          <a:lstStyle/>
          <a:p>
            <a:r>
              <a:rPr lang="fi-FI" sz="3200" b="1" dirty="0">
                <a:solidFill>
                  <a:srgbClr val="002060"/>
                </a:solidFill>
              </a:rPr>
              <a:t>Vaativa erityinen tuki</a:t>
            </a:r>
            <a:endParaRPr lang="fi-FI" sz="3200" b="1" dirty="0"/>
          </a:p>
        </p:txBody>
      </p:sp>
      <p:sp>
        <p:nvSpPr>
          <p:cNvPr id="3" name="Sisällön paikkamerkki 2"/>
          <p:cNvSpPr>
            <a:spLocks noGrp="1"/>
          </p:cNvSpPr>
          <p:nvPr>
            <p:ph idx="1"/>
          </p:nvPr>
        </p:nvSpPr>
        <p:spPr>
          <a:xfrm>
            <a:off x="1125583" y="1431235"/>
            <a:ext cx="10515600" cy="5049078"/>
          </a:xfrm>
        </p:spPr>
        <p:txBody>
          <a:bodyPr>
            <a:noAutofit/>
          </a:bodyPr>
          <a:lstStyle/>
          <a:p>
            <a:pPr marL="285750" indent="-285750"/>
            <a:r>
              <a:rPr lang="fi-FI" sz="1800" dirty="0"/>
              <a:t>Ammatillisten erityisoppilaitosten tehtävänä on järjestää koulutusta opiskelijoille joilla on vaativan erityisen tuen tarve eli joilla on </a:t>
            </a:r>
          </a:p>
          <a:p>
            <a:pPr marL="742950" lvl="1" indent="-285750"/>
            <a:r>
              <a:rPr lang="fi-FI" sz="1800" dirty="0"/>
              <a:t>vaikeita oppimisvaikeuksia taikka</a:t>
            </a:r>
          </a:p>
          <a:p>
            <a:pPr marL="742950" lvl="1" indent="-285750"/>
            <a:r>
              <a:rPr lang="fi-FI" sz="1800" dirty="0"/>
              <a:t>vaikea vamma tai sairaus joiden vuoksi opiskelija tarvitsee yksilöllistä, laaja-alaista ja monipuolista erityistä tukea.</a:t>
            </a:r>
          </a:p>
          <a:p>
            <a:pPr marL="285750" indent="-285750"/>
            <a:r>
              <a:rPr lang="fi-FI" sz="1800" dirty="0"/>
              <a:t>Kun opiskelijalla on monia päällekkäisiä erityisen tuen tarpeita, jotka yksittäisinä haasteina eivät täyttäsi vaativan erityisen tuen määritelmää, voidaan katsoa hänen tarvitsevan vaativaa erityistä tukea (</a:t>
            </a:r>
            <a:r>
              <a:rPr lang="fi-FI" sz="1800" dirty="0" err="1"/>
              <a:t>komorbiditeetti</a:t>
            </a:r>
            <a:r>
              <a:rPr lang="fi-FI" sz="1800" dirty="0"/>
              <a:t>).</a:t>
            </a:r>
          </a:p>
          <a:p>
            <a:pPr marL="285750" indent="-285750"/>
            <a:r>
              <a:rPr lang="fi-FI" sz="1800" dirty="0"/>
              <a:t>Vaativan erityisen tuen tehtävä koskee sekä tutkintokoulutusta että valmentavaa koulutusta </a:t>
            </a:r>
          </a:p>
          <a:p>
            <a:pPr marL="742950" lvl="1" indent="-285750"/>
            <a:r>
              <a:rPr lang="fi-FI" sz="1800" dirty="0"/>
              <a:t>ammatilliset perustutkinnot</a:t>
            </a:r>
          </a:p>
          <a:p>
            <a:pPr marL="742950" lvl="1" indent="-285750"/>
            <a:r>
              <a:rPr lang="fi-FI" sz="1800" dirty="0"/>
              <a:t>ammattitutkinnot</a:t>
            </a:r>
          </a:p>
          <a:p>
            <a:pPr marL="742950" lvl="1" indent="-285750"/>
            <a:r>
              <a:rPr lang="fi-FI" sz="1800" dirty="0"/>
              <a:t>erikoisammattitutkinnot </a:t>
            </a:r>
          </a:p>
          <a:p>
            <a:pPr marL="742950" lvl="1" indent="-285750"/>
            <a:r>
              <a:rPr lang="fi-FI" sz="1800" dirty="0"/>
              <a:t>VALMA </a:t>
            </a:r>
          </a:p>
          <a:p>
            <a:pPr marL="742950" lvl="1" indent="-285750"/>
            <a:r>
              <a:rPr lang="fi-FI" sz="1800" dirty="0"/>
              <a:t>TELMA </a:t>
            </a:r>
          </a:p>
          <a:p>
            <a:pPr marL="1200150" lvl="2" indent="-285750"/>
            <a:r>
              <a:rPr lang="fi-FI" sz="1800" dirty="0"/>
              <a:t>TELMA eli työhön ja itsenäiseen elämään valmentava koulutus järjestetään aina vaativan erityisen tuen tehtävän perusteella.</a:t>
            </a:r>
          </a:p>
        </p:txBody>
      </p:sp>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849" y="6162978"/>
            <a:ext cx="1261260" cy="630630"/>
          </a:xfrm>
          <a:prstGeom prst="rect">
            <a:avLst/>
          </a:prstGeom>
        </p:spPr>
      </p:pic>
      <p:pic>
        <p:nvPicPr>
          <p:cNvPr id="9" name="Kuv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08336"/>
            <a:ext cx="932125" cy="1198446"/>
          </a:xfrm>
          <a:prstGeom prst="rect">
            <a:avLst/>
          </a:prstGeom>
        </p:spPr>
      </p:pic>
    </p:spTree>
    <p:extLst>
      <p:ext uri="{BB962C8B-B14F-4D97-AF65-F5344CB8AC3E}">
        <p14:creationId xmlns:p14="http://schemas.microsoft.com/office/powerpoint/2010/main" val="98404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17023" y="12429"/>
            <a:ext cx="10515600" cy="1325563"/>
          </a:xfrm>
        </p:spPr>
        <p:txBody>
          <a:bodyPr>
            <a:normAutofit/>
          </a:bodyPr>
          <a:lstStyle/>
          <a:p>
            <a:r>
              <a:rPr lang="fi-FI" sz="3200" b="1" dirty="0">
                <a:solidFill>
                  <a:srgbClr val="002060"/>
                </a:solidFill>
              </a:rPr>
              <a:t>Erityisen tuen tarpeen tunnistaminen</a:t>
            </a:r>
            <a:endParaRPr lang="fi-FI" sz="3200" b="1" dirty="0"/>
          </a:p>
        </p:txBody>
      </p:sp>
      <p:sp>
        <p:nvSpPr>
          <p:cNvPr id="3" name="Sisällön paikkamerkki 2"/>
          <p:cNvSpPr>
            <a:spLocks noGrp="1"/>
          </p:cNvSpPr>
          <p:nvPr>
            <p:ph idx="1"/>
          </p:nvPr>
        </p:nvSpPr>
        <p:spPr>
          <a:xfrm>
            <a:off x="1031990" y="1208598"/>
            <a:ext cx="10515600" cy="5550010"/>
          </a:xfrm>
        </p:spPr>
        <p:txBody>
          <a:bodyPr>
            <a:normAutofit lnSpcReduction="10000"/>
          </a:bodyPr>
          <a:lstStyle/>
          <a:p>
            <a:pPr marL="558800" lvl="1" indent="-285750">
              <a:lnSpc>
                <a:spcPct val="100000"/>
              </a:lnSpc>
              <a:defRPr/>
            </a:pPr>
            <a:r>
              <a:rPr lang="fi-FI" sz="1800" dirty="0"/>
              <a:t>Opiskelijan erityisen tuen tarve voi tulla esille jo ennen opiskelijaksi tuloa, esimerkiksi opiskelijan hakemuksesta (harkinnanvarainen haku/jatkuva haku) tai </a:t>
            </a:r>
            <a:r>
              <a:rPr lang="fi-FI" sz="1800" dirty="0">
                <a:solidFill>
                  <a:srgbClr val="0070C0"/>
                </a:solidFill>
              </a:rPr>
              <a:t>nivelvaiheen yhteistyöstä</a:t>
            </a:r>
            <a:r>
              <a:rPr lang="fi-FI" sz="1800" dirty="0"/>
              <a:t>. </a:t>
            </a:r>
          </a:p>
          <a:p>
            <a:pPr marL="1016000" lvl="2" indent="-285750">
              <a:defRPr/>
            </a:pPr>
            <a:r>
              <a:rPr lang="fi-FI" sz="1800" dirty="0"/>
              <a:t>Opiskelija voi tuoda mukanaan esimerkiksi perusopetuksen aikaisen henkilökohtaisen opiskelun järjestämistä koskevan suunnitelman (HOJKS) tai lääkärin, psykologin tai erityisopettajan lausunnon, josta käy ilmi mahdollinen erityisen tuen tarve.</a:t>
            </a:r>
          </a:p>
          <a:p>
            <a:pPr marL="558800" lvl="1" indent="-285750">
              <a:lnSpc>
                <a:spcPct val="100000"/>
              </a:lnSpc>
              <a:defRPr/>
            </a:pPr>
            <a:r>
              <a:rPr lang="fi-FI" sz="1800" dirty="0"/>
              <a:t>Erityisen tuen päätöstä ei kuitenkaan tehdä suoraan asiantuntijan lausunnon perusteella, vaan yhdessä opiskelijan ja alaikäisen kohdalla huoltajan kanssa </a:t>
            </a:r>
            <a:r>
              <a:rPr lang="fi-FI" sz="1800" dirty="0">
                <a:solidFill>
                  <a:srgbClr val="0070C0"/>
                </a:solidFill>
              </a:rPr>
              <a:t>arvioidaan</a:t>
            </a:r>
            <a:r>
              <a:rPr lang="fi-FI" sz="1800" dirty="0"/>
              <a:t> millaista tukea opiskelija mahdollisesti tarvitsee ammatillisissa opinnoissa. </a:t>
            </a:r>
          </a:p>
          <a:p>
            <a:pPr marL="558800" lvl="1" indent="-285750">
              <a:lnSpc>
                <a:spcPct val="100000"/>
              </a:lnSpc>
              <a:defRPr/>
            </a:pPr>
            <a:r>
              <a:rPr lang="fi-FI" sz="1800" dirty="0"/>
              <a:t>Erityisen tuen tarvetta voidaan arvioida koulutuksen alussa erilaisilla menetelmillä.</a:t>
            </a:r>
          </a:p>
          <a:p>
            <a:pPr marL="1016000" lvl="2" indent="-285750">
              <a:defRPr/>
            </a:pPr>
            <a:r>
              <a:rPr lang="fi-FI" sz="1800" dirty="0"/>
              <a:t>Oppimisvalmiuksia tai esimerkiksi mahdollisia lukemisen ja kirjoittamisen vaikeuksia sekä matematiikan valmiuksia voidaan arvioida erilaisilla seuloilla ja testeillä aloittavien opiskelijoiden tai opiskelijaryhmien kohdalla. </a:t>
            </a:r>
          </a:p>
          <a:p>
            <a:pPr marL="1016000" lvl="2" indent="-285750">
              <a:defRPr/>
            </a:pPr>
            <a:r>
              <a:rPr lang="fi-FI" sz="1800" dirty="0"/>
              <a:t>Mahdollisesta tuen tarpeesta keskustellaan myös osana henkilökohtaistamista, esimerkiksi laadittaessa henkilökohtaista osaamisen kehittämissuunnitelmaa (</a:t>
            </a:r>
            <a:r>
              <a:rPr lang="fi-FI" sz="1800" dirty="0">
                <a:solidFill>
                  <a:srgbClr val="0070C0"/>
                </a:solidFill>
              </a:rPr>
              <a:t>HOKS</a:t>
            </a:r>
            <a:r>
              <a:rPr lang="fi-FI" sz="1800" dirty="0"/>
              <a:t>). </a:t>
            </a:r>
          </a:p>
          <a:p>
            <a:pPr marL="558800" lvl="1" indent="-285750">
              <a:lnSpc>
                <a:spcPct val="100000"/>
              </a:lnSpc>
              <a:defRPr/>
            </a:pPr>
            <a:r>
              <a:rPr lang="fi-FI" sz="1800" dirty="0"/>
              <a:t>Erityisen tuen tarve voi tulla esille myös myöhemmin opintojen aikana, jos opinnot eivät etene odotetusti tai jostain muusta yksilöllisestä syystä. </a:t>
            </a:r>
          </a:p>
          <a:p>
            <a:pPr marL="1016000" lvl="2" indent="-285750">
              <a:defRPr/>
            </a:pPr>
            <a:r>
              <a:rPr lang="fi-FI" sz="1800" dirty="0"/>
              <a:t>Silloin opiskelijan kanssa arvioidaan, mikä oppimista hidastaa, ja voidaanko opiskelijan opintoja tukea erityisen tuen avulla. </a:t>
            </a:r>
          </a:p>
          <a:p>
            <a:pPr marL="558800" lvl="1" indent="-285750">
              <a:lnSpc>
                <a:spcPct val="100000"/>
              </a:lnSpc>
              <a:defRPr/>
            </a:pPr>
            <a:r>
              <a:rPr lang="fi-FI" sz="1800" dirty="0"/>
              <a:t>Opettajien, erityisopettajien ja opiskeluhuollon välinen yhteistyö on tärkeää tuen tarpeessa olevien opiskelijoiden tunnistamiseksi.</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22834" y="2826704"/>
            <a:ext cx="6845571" cy="1217022"/>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9920" y="6170020"/>
            <a:ext cx="1402080" cy="701040"/>
          </a:xfrm>
          <a:prstGeom prst="rect">
            <a:avLst/>
          </a:prstGeom>
        </p:spPr>
      </p:pic>
      <p:pic>
        <p:nvPicPr>
          <p:cNvPr id="8" name="Kuv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59552"/>
            <a:ext cx="932125" cy="1198446"/>
          </a:xfrm>
          <a:prstGeom prst="rect">
            <a:avLst/>
          </a:prstGeom>
        </p:spPr>
      </p:pic>
    </p:spTree>
    <p:extLst>
      <p:ext uri="{BB962C8B-B14F-4D97-AF65-F5344CB8AC3E}">
        <p14:creationId xmlns:p14="http://schemas.microsoft.com/office/powerpoint/2010/main" val="176409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20489" y="2820488"/>
            <a:ext cx="6858000" cy="1217023"/>
          </a:xfrm>
          <a:prstGeom prst="rect">
            <a:avLst/>
          </a:prstGeom>
        </p:spPr>
      </p:pic>
      <p:sp>
        <p:nvSpPr>
          <p:cNvPr id="2" name="Otsikko 1"/>
          <p:cNvSpPr>
            <a:spLocks noGrp="1"/>
          </p:cNvSpPr>
          <p:nvPr>
            <p:ph type="title"/>
          </p:nvPr>
        </p:nvSpPr>
        <p:spPr>
          <a:xfrm>
            <a:off x="1171303" y="325050"/>
            <a:ext cx="10515600" cy="1325563"/>
          </a:xfrm>
        </p:spPr>
        <p:txBody>
          <a:bodyPr>
            <a:normAutofit/>
          </a:bodyPr>
          <a:lstStyle/>
          <a:p>
            <a:r>
              <a:rPr lang="fi-FI" sz="3200" b="1" dirty="0">
                <a:solidFill>
                  <a:srgbClr val="002060"/>
                </a:solidFill>
              </a:rPr>
              <a:t>Päätös erityisestä tuesta</a:t>
            </a:r>
            <a:endParaRPr lang="fi-FI" sz="3200" dirty="0"/>
          </a:p>
        </p:txBody>
      </p:sp>
      <p:sp>
        <p:nvSpPr>
          <p:cNvPr id="3" name="Sisällön paikkamerkki 2"/>
          <p:cNvSpPr>
            <a:spLocks noGrp="1"/>
          </p:cNvSpPr>
          <p:nvPr>
            <p:ph idx="1"/>
          </p:nvPr>
        </p:nvSpPr>
        <p:spPr>
          <a:xfrm>
            <a:off x="932125" y="1687666"/>
            <a:ext cx="10515600" cy="4351338"/>
          </a:xfrm>
        </p:spPr>
        <p:txBody>
          <a:bodyPr>
            <a:normAutofit/>
          </a:bodyPr>
          <a:lstStyle/>
          <a:p>
            <a:pPr marL="558800" lvl="1" indent="-285750">
              <a:defRPr/>
            </a:pPr>
            <a:r>
              <a:rPr lang="fi-FI" sz="1800" dirty="0"/>
              <a:t>Koulutuksen järjestäjä päättää opiskelijalle annettavasta erityisestä tuesta. </a:t>
            </a:r>
          </a:p>
          <a:p>
            <a:pPr marL="558800" lvl="1" indent="-285750">
              <a:defRPr/>
            </a:pPr>
            <a:r>
              <a:rPr lang="fi-FI" sz="1800" dirty="0"/>
              <a:t>Erityisen tuen tarve määritellään jokaiselle opiskelijalle yksilöllisesti. </a:t>
            </a:r>
          </a:p>
          <a:p>
            <a:pPr marL="558800" lvl="1" indent="-285750">
              <a:defRPr/>
            </a:pPr>
            <a:r>
              <a:rPr lang="fi-FI" sz="1800" dirty="0"/>
              <a:t>Erityisen tuen päätös on hallinnollinen asiakirja, josta on mahdollisuus tehdä oikaisuvaatimus aluehallintavirastoon. </a:t>
            </a:r>
          </a:p>
          <a:p>
            <a:pPr marL="1016000" lvl="2" indent="-285750">
              <a:defRPr/>
            </a:pPr>
            <a:r>
              <a:rPr lang="fi-FI" sz="1800" dirty="0"/>
              <a:t>Päätöksen liitteeksi laitetaan ohjeet oikaisuvaatimuksen tekemiseen. </a:t>
            </a:r>
          </a:p>
          <a:p>
            <a:pPr marL="558800" lvl="1" indent="-285750">
              <a:defRPr/>
            </a:pPr>
            <a:r>
              <a:rPr lang="fi-FI" sz="1800" dirty="0"/>
              <a:t>Ennen päätöksen tekemistä tulee opiskelijaa ja tämän huoltajaa tai laillista edustajaa kuulla.</a:t>
            </a:r>
          </a:p>
          <a:p>
            <a:pPr marL="1016000" lvl="2" indent="-285750">
              <a:defRPr/>
            </a:pPr>
            <a:r>
              <a:rPr lang="fi-FI" sz="1800" dirty="0"/>
              <a:t>Kuulemisessa käydään läpi, miksi opiskelija tarvitsee erityistä tukea ja mikä erityisen tuen merkitys on osana ammatillista koulutusta. </a:t>
            </a:r>
          </a:p>
          <a:p>
            <a:pPr marL="558800" lvl="1" indent="-285750">
              <a:defRPr/>
            </a:pPr>
            <a:r>
              <a:rPr lang="fi-FI" sz="1800" dirty="0"/>
              <a:t>Päätös erityisestä tuesta on salassa pidettävä. </a:t>
            </a:r>
          </a:p>
          <a:p>
            <a:pPr marL="558800" lvl="1" indent="-285750">
              <a:defRPr/>
            </a:pPr>
            <a:r>
              <a:rPr lang="fi-FI" sz="1800" dirty="0"/>
              <a:t>Koulutuksen järjestäjän tulee purkaa päätös erityisestä tuesta, jos opiskelija ei opintojen edetessä enää tarvitse erityistä tukea</a:t>
            </a: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3609" y="6076058"/>
            <a:ext cx="1563883" cy="781942"/>
          </a:xfrm>
          <a:prstGeom prst="rect">
            <a:avLst/>
          </a:prstGeom>
        </p:spPr>
      </p:pic>
      <p:pic>
        <p:nvPicPr>
          <p:cNvPr id="7" name="Kuv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59552"/>
            <a:ext cx="932125" cy="1198446"/>
          </a:xfrm>
          <a:prstGeom prst="rect">
            <a:avLst/>
          </a:prstGeom>
        </p:spPr>
      </p:pic>
    </p:spTree>
    <p:extLst>
      <p:ext uri="{BB962C8B-B14F-4D97-AF65-F5344CB8AC3E}">
        <p14:creationId xmlns:p14="http://schemas.microsoft.com/office/powerpoint/2010/main" val="369011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20489" y="2820488"/>
            <a:ext cx="6858000" cy="1217023"/>
          </a:xfrm>
          <a:prstGeom prst="rect">
            <a:avLst/>
          </a:prstGeom>
        </p:spPr>
      </p:pic>
      <p:sp>
        <p:nvSpPr>
          <p:cNvPr id="2" name="Otsikko 1"/>
          <p:cNvSpPr>
            <a:spLocks noGrp="1"/>
          </p:cNvSpPr>
          <p:nvPr>
            <p:ph type="title"/>
          </p:nvPr>
        </p:nvSpPr>
        <p:spPr>
          <a:xfrm>
            <a:off x="1171303" y="325050"/>
            <a:ext cx="10515600" cy="1325563"/>
          </a:xfrm>
        </p:spPr>
        <p:txBody>
          <a:bodyPr>
            <a:normAutofit/>
          </a:bodyPr>
          <a:lstStyle/>
          <a:p>
            <a:r>
              <a:rPr lang="fi-FI" sz="3200" b="1" dirty="0">
                <a:solidFill>
                  <a:srgbClr val="002060"/>
                </a:solidFill>
              </a:rPr>
              <a:t>Henkilökohtainen osaamisen kehittämissuunnitelma (HOKS)</a:t>
            </a:r>
            <a:endParaRPr lang="fi-FI" sz="3200" dirty="0"/>
          </a:p>
        </p:txBody>
      </p:sp>
      <p:sp>
        <p:nvSpPr>
          <p:cNvPr id="3" name="Sisällön paikkamerkki 2"/>
          <p:cNvSpPr>
            <a:spLocks noGrp="1"/>
          </p:cNvSpPr>
          <p:nvPr>
            <p:ph idx="1"/>
          </p:nvPr>
        </p:nvSpPr>
        <p:spPr>
          <a:xfrm>
            <a:off x="1171303" y="1574359"/>
            <a:ext cx="10276422" cy="5064980"/>
          </a:xfrm>
        </p:spPr>
        <p:txBody>
          <a:bodyPr>
            <a:normAutofit lnSpcReduction="10000"/>
          </a:bodyPr>
          <a:lstStyle/>
          <a:p>
            <a:pPr marL="285750" indent="-285750"/>
            <a:r>
              <a:rPr lang="fi-FI" sz="1800" dirty="0"/>
              <a:t>Ammatillisessa koulutuksessa opiskelevien opiskelijoiden yksilölliset suunnitelmat kirjataan </a:t>
            </a:r>
            <a:r>
              <a:rPr lang="fi-FI" sz="1800" dirty="0" err="1"/>
              <a:t>HOKSiin</a:t>
            </a:r>
            <a:r>
              <a:rPr lang="fi-FI" sz="1800" dirty="0"/>
              <a:t>  </a:t>
            </a:r>
          </a:p>
          <a:p>
            <a:pPr marL="285750" indent="-285750"/>
            <a:r>
              <a:rPr lang="fi-FI" sz="1800" dirty="0"/>
              <a:t>Suunnitelmaan kirjataan</a:t>
            </a:r>
          </a:p>
          <a:p>
            <a:pPr marL="742950" lvl="1" indent="-285750"/>
            <a:r>
              <a:rPr lang="fi-FI" sz="1800" dirty="0"/>
              <a:t>opiskelijan tavoitteena oleva tutkinto tai tutkinnon osat</a:t>
            </a:r>
          </a:p>
          <a:p>
            <a:pPr marL="742950" lvl="1" indent="-285750"/>
            <a:r>
              <a:rPr lang="fi-FI" sz="1800" dirty="0"/>
              <a:t>tiedot opiskelijan aiemman osaamisen huomioon ottamisesta tutkinnon suorittamisessa</a:t>
            </a:r>
          </a:p>
          <a:p>
            <a:pPr marL="742950" lvl="1" indent="-285750"/>
            <a:r>
              <a:rPr lang="fi-FI" sz="1800" dirty="0"/>
              <a:t>opiskelijan tarvitseman uuden osaamisen hankkimisen tavat ja sisällöt</a:t>
            </a:r>
          </a:p>
          <a:p>
            <a:pPr marL="742950" lvl="1" indent="-285750"/>
            <a:r>
              <a:rPr lang="fi-FI" sz="1800" dirty="0"/>
              <a:t>opiskelijan osaamisen osoittaminen </a:t>
            </a:r>
          </a:p>
          <a:p>
            <a:pPr marL="742950" lvl="1" indent="-285750"/>
            <a:r>
              <a:rPr lang="fi-FI" sz="1800" dirty="0"/>
              <a:t>opiskelijalle laadittava urasuunnitelma</a:t>
            </a:r>
          </a:p>
          <a:p>
            <a:pPr marL="742950" lvl="1" indent="-285750"/>
            <a:r>
              <a:rPr lang="fi-FI" sz="1800" dirty="0">
                <a:solidFill>
                  <a:srgbClr val="0070C0"/>
                </a:solidFill>
              </a:rPr>
              <a:t>yksilölliset ohjaus- ja tukitoimet sekä mahdollinen erityisen tuen sisältö</a:t>
            </a:r>
            <a:endParaRPr lang="fi-FI" sz="1800" dirty="0"/>
          </a:p>
          <a:p>
            <a:pPr lvl="2">
              <a:buFont typeface="Arial" charset="0"/>
              <a:buChar char="•"/>
              <a:defRPr/>
            </a:pPr>
            <a:r>
              <a:rPr lang="fi-FI" altLang="fi-FI" sz="1800" dirty="0"/>
              <a:t> opintojen kesto määräytyy sen mukaan</a:t>
            </a:r>
          </a:p>
          <a:p>
            <a:pPr marL="1657350" lvl="3" indent="-285750">
              <a:defRPr/>
            </a:pPr>
            <a:r>
              <a:rPr lang="fi-FI" altLang="fi-FI" sz="1600" dirty="0"/>
              <a:t>onko jo olemassa olevaa osaamista</a:t>
            </a:r>
          </a:p>
          <a:p>
            <a:pPr marL="1657350" lvl="3" indent="-285750">
              <a:defRPr/>
            </a:pPr>
            <a:r>
              <a:rPr lang="fi-FI" altLang="fi-FI" sz="1600" dirty="0"/>
              <a:t>mikä on valmistavan koulutuksen tarve</a:t>
            </a:r>
          </a:p>
          <a:p>
            <a:pPr marL="1657350" lvl="3" indent="-285750">
              <a:defRPr/>
            </a:pPr>
            <a:r>
              <a:rPr lang="fi-FI" altLang="fi-FI" sz="1600" dirty="0"/>
              <a:t>mikä on omaksumis- ja oppimistahti</a:t>
            </a:r>
          </a:p>
          <a:p>
            <a:pPr lvl="2">
              <a:buFont typeface="Arial" charset="0"/>
              <a:buChar char="•"/>
              <a:defRPr/>
            </a:pPr>
            <a:r>
              <a:rPr lang="fi-FI" altLang="fi-FI" sz="1800" dirty="0"/>
              <a:t> tuen tarpeet</a:t>
            </a:r>
          </a:p>
          <a:p>
            <a:pPr marL="1657350" lvl="3" indent="-285750">
              <a:defRPr/>
            </a:pPr>
            <a:r>
              <a:rPr lang="fi-FI" altLang="fi-FI" sz="1600" dirty="0"/>
              <a:t>tehdään oppimisvalmiuskartoitus</a:t>
            </a:r>
          </a:p>
          <a:p>
            <a:pPr marL="1657350" lvl="3" indent="-285750">
              <a:defRPr/>
            </a:pPr>
            <a:r>
              <a:rPr lang="fi-FI" altLang="fi-FI" sz="1600" dirty="0"/>
              <a:t>määritellään (erityisen) tuen tarpeet ja suunnitellaan niiden toteutus</a:t>
            </a:r>
          </a:p>
          <a:p>
            <a:pPr lvl="2">
              <a:buFont typeface="Arial" charset="0"/>
              <a:buChar char="•"/>
              <a:defRPr/>
            </a:pPr>
            <a:r>
              <a:rPr lang="fi-FI" altLang="fi-FI" sz="1800" dirty="0"/>
              <a:t> yksilölliset opintopolut</a:t>
            </a:r>
          </a:p>
          <a:p>
            <a:pPr marL="1657350" lvl="3" indent="-285750">
              <a:defRPr/>
            </a:pPr>
            <a:r>
              <a:rPr lang="fi-FI" altLang="fi-FI" sz="1600" dirty="0"/>
              <a:t>työvaltaisuus, työssä- tai työn ohella oppiminen</a:t>
            </a:r>
          </a:p>
          <a:p>
            <a:pPr marL="1657350" lvl="3" indent="-285750">
              <a:defRPr/>
            </a:pPr>
            <a:r>
              <a:rPr lang="fi-FI" altLang="fi-FI" sz="1600" dirty="0"/>
              <a:t>mahdollisuus suorittaa tutkintoa  tutkinnon osa kerrallaan</a:t>
            </a: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3609" y="6076058"/>
            <a:ext cx="1563883" cy="781942"/>
          </a:xfrm>
          <a:prstGeom prst="rect">
            <a:avLst/>
          </a:prstGeom>
        </p:spPr>
      </p:pic>
      <p:pic>
        <p:nvPicPr>
          <p:cNvPr id="7" name="Kuv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59552"/>
            <a:ext cx="932125" cy="1198446"/>
          </a:xfrm>
          <a:prstGeom prst="rect">
            <a:avLst/>
          </a:prstGeom>
        </p:spPr>
      </p:pic>
    </p:spTree>
    <p:extLst>
      <p:ext uri="{BB962C8B-B14F-4D97-AF65-F5344CB8AC3E}">
        <p14:creationId xmlns:p14="http://schemas.microsoft.com/office/powerpoint/2010/main" val="152499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20489" y="2820488"/>
            <a:ext cx="6858000" cy="1217023"/>
          </a:xfrm>
          <a:prstGeom prst="rect">
            <a:avLst/>
          </a:prstGeom>
        </p:spPr>
      </p:pic>
      <p:sp>
        <p:nvSpPr>
          <p:cNvPr id="2" name="Otsikko 1"/>
          <p:cNvSpPr>
            <a:spLocks noGrp="1"/>
          </p:cNvSpPr>
          <p:nvPr>
            <p:ph type="title"/>
          </p:nvPr>
        </p:nvSpPr>
        <p:spPr>
          <a:xfrm>
            <a:off x="1171303" y="10256"/>
            <a:ext cx="10515600" cy="1325563"/>
          </a:xfrm>
        </p:spPr>
        <p:txBody>
          <a:bodyPr>
            <a:normAutofit/>
          </a:bodyPr>
          <a:lstStyle/>
          <a:p>
            <a:r>
              <a:rPr lang="fi-FI" sz="3200" b="1" dirty="0">
                <a:solidFill>
                  <a:srgbClr val="002060"/>
                </a:solidFill>
              </a:rPr>
              <a:t>Erityinen tuki käytännössä</a:t>
            </a:r>
            <a:endParaRPr lang="fi-FI" sz="3200" dirty="0"/>
          </a:p>
        </p:txBody>
      </p:sp>
      <p:sp>
        <p:nvSpPr>
          <p:cNvPr id="3" name="Sisällön paikkamerkki 2"/>
          <p:cNvSpPr>
            <a:spLocks noGrp="1"/>
          </p:cNvSpPr>
          <p:nvPr>
            <p:ph idx="1"/>
          </p:nvPr>
        </p:nvSpPr>
        <p:spPr>
          <a:xfrm>
            <a:off x="932125" y="911055"/>
            <a:ext cx="10931221" cy="5589767"/>
          </a:xfrm>
        </p:spPr>
        <p:txBody>
          <a:bodyPr>
            <a:normAutofit/>
          </a:bodyPr>
          <a:lstStyle/>
          <a:p>
            <a:pPr marL="558800" lvl="1" indent="-285750">
              <a:defRPr/>
            </a:pPr>
            <a:r>
              <a:rPr lang="fi-FI" sz="1600" dirty="0"/>
              <a:t>Koulutuksen järjestäjä suunnittelee erityisen tuen muodot opiskelijan valmiuksien, tavoitteiden ja tarpeiden mukaan. </a:t>
            </a:r>
          </a:p>
          <a:p>
            <a:pPr marL="1016000" lvl="2" indent="-285750">
              <a:defRPr/>
            </a:pPr>
            <a:r>
              <a:rPr lang="fi-FI" sz="1600" dirty="0"/>
              <a:t>Koska opiskelijoiden vaikeudet ovat yksilöllisiä, ovat myös tukimuodot yksilöllisiä. </a:t>
            </a:r>
          </a:p>
          <a:p>
            <a:pPr marL="1016000" lvl="2" indent="-285750">
              <a:defRPr/>
            </a:pPr>
            <a:r>
              <a:rPr lang="fi-FI" sz="1600" dirty="0"/>
              <a:t>Erityinen tuki suunnitellaan yhdessä opiskelijan kanssa, alaikäisen opiskelijan kohdalla myös huoltaja on mukana tukitoimien suunnittelussa. </a:t>
            </a:r>
          </a:p>
          <a:p>
            <a:pPr marL="558800" lvl="1" indent="-285750">
              <a:defRPr/>
            </a:pPr>
            <a:r>
              <a:rPr lang="fi-FI" sz="1600" dirty="0"/>
              <a:t>Erityinen tuki voi koostua erilaisista oppimisen tuen keinoista. </a:t>
            </a:r>
          </a:p>
          <a:p>
            <a:pPr marL="558800" lvl="1" indent="-285750">
              <a:defRPr/>
            </a:pPr>
            <a:r>
              <a:rPr lang="fi-FI" sz="1600" dirty="0"/>
              <a:t>Opiskelijalle valitaan sopivat oppimisympäristöt. </a:t>
            </a:r>
          </a:p>
          <a:p>
            <a:pPr marL="1016000" lvl="2" indent="-285750">
              <a:defRPr/>
            </a:pPr>
            <a:r>
              <a:rPr lang="fi-FI" sz="1600" dirty="0"/>
              <a:t>Rauhallinen oppimisympäristö ja opiskelijan tahdin mukaan etenevä opiskelu tukevat monen oppimista. </a:t>
            </a:r>
          </a:p>
          <a:p>
            <a:pPr marL="558800" lvl="1" indent="-285750">
              <a:defRPr/>
            </a:pPr>
            <a:r>
              <a:rPr lang="fi-FI" sz="1600" dirty="0"/>
              <a:t>Moni erityistä tukea tarvitseva opiskelija hyötyy käytännönläheisestä oppimisesta ja työvaltaisesta oppimisesta.</a:t>
            </a:r>
          </a:p>
          <a:p>
            <a:pPr marL="1016000" lvl="2" indent="-285750">
              <a:defRPr/>
            </a:pPr>
            <a:r>
              <a:rPr lang="fi-FI" sz="1600" dirty="0"/>
              <a:t>Opiskelija voi käyttää oppimisen tukena erilaisia apuvälineitä, kuten äänikirjoja ja kuvia.</a:t>
            </a:r>
          </a:p>
          <a:p>
            <a:pPr marL="1016000" lvl="2" indent="-285750">
              <a:defRPr/>
            </a:pPr>
            <a:r>
              <a:rPr lang="fi-FI" sz="1600" dirty="0"/>
              <a:t>Opiskeltava asia voidaan jakaa pienempiin osiin ja lähestyä sitä mahdollisimman monipuolisesti.</a:t>
            </a:r>
          </a:p>
          <a:p>
            <a:pPr marL="1016000" lvl="2" indent="-285750">
              <a:defRPr/>
            </a:pPr>
            <a:r>
              <a:rPr lang="fi-FI" sz="1600" dirty="0"/>
              <a:t>Selkeä oppimateriaali tukee oppimista. </a:t>
            </a:r>
          </a:p>
          <a:p>
            <a:pPr marL="558800" lvl="1" indent="-285750">
              <a:defRPr/>
            </a:pPr>
            <a:r>
              <a:rPr lang="fi-FI" sz="1600" dirty="0"/>
              <a:t>Opiskelija saattaa tarvita tukea myös työpaikalla tapahtuvan oppimisen ja/tai osaamisen osoittamisen aikana. </a:t>
            </a:r>
          </a:p>
          <a:p>
            <a:pPr marL="1016000" lvl="2" indent="-285750">
              <a:defRPr/>
            </a:pPr>
            <a:r>
              <a:rPr lang="fi-FI" sz="1600" dirty="0"/>
              <a:t>On tärkeä sopia yhdessä työpaikkaohjaajan kanssa tarvittavista tukitoimista. </a:t>
            </a:r>
          </a:p>
          <a:p>
            <a:pPr marL="1016000" lvl="2" indent="-285750">
              <a:defRPr/>
            </a:pPr>
            <a:r>
              <a:rPr lang="fi-FI" sz="1600" dirty="0"/>
              <a:t>Jos opiskelijalla on vaikeuksia työpaikalla tapahtuvassa oppimisessa, opettajalle voidaan varata enemmän ohjausaikaa tai mahdollisuuksien mukaan esimerkiksi työvalmentaja voi toimia opiskelijan tukena. </a:t>
            </a:r>
          </a:p>
          <a:p>
            <a:pPr marL="558800" lvl="1" indent="-285750">
              <a:defRPr/>
            </a:pPr>
            <a:r>
              <a:rPr lang="fi-FI" sz="1600" dirty="0"/>
              <a:t>Näytössä tukitoimet voivat liittyä esimerkiksi sopivan näyttöympäristön valintaan, tukeen näytön suunnittelussa ja itsearvioinnissa. </a:t>
            </a:r>
          </a:p>
          <a:p>
            <a:pPr marL="1016000" lvl="2" indent="-285750">
              <a:defRPr/>
            </a:pPr>
            <a:r>
              <a:rPr lang="fi-FI" sz="1600" dirty="0"/>
              <a:t>Joku saattaa jännittää näyttöä kohtuuttomasti ja silloin tuttu työpaikkaohjaaja tai tukihenkilö voi ohjata jännittävän tilanteen käsittelyssä. Erityisen tuen asiantuntija koordinoi ja suunnittelee opiskelijan yksilölliset tukitoimet, mutta on tärkeää, että kaikki opettajat ja ohjaajat sitoutuvat opiskelijan kokonaisvaltaiseen tukemiseen.</a:t>
            </a:r>
            <a:endParaRPr lang="fi-FI" sz="1600" dirty="0">
              <a:cs typeface="Arial" panose="020B0604020202020204" pitchFamily="34" charset="0"/>
            </a:endParaRPr>
          </a:p>
        </p:txBody>
      </p:sp>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3609" y="6076058"/>
            <a:ext cx="1563883" cy="781942"/>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59552"/>
            <a:ext cx="932125" cy="1198446"/>
          </a:xfrm>
          <a:prstGeom prst="rect">
            <a:avLst/>
          </a:prstGeom>
        </p:spPr>
      </p:pic>
    </p:spTree>
    <p:extLst>
      <p:ext uri="{BB962C8B-B14F-4D97-AF65-F5344CB8AC3E}">
        <p14:creationId xmlns:p14="http://schemas.microsoft.com/office/powerpoint/2010/main" val="34890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20489" y="2820488"/>
            <a:ext cx="6858000" cy="1217023"/>
          </a:xfrm>
          <a:prstGeom prst="rect">
            <a:avLst/>
          </a:prstGeom>
        </p:spPr>
      </p:pic>
      <p:sp>
        <p:nvSpPr>
          <p:cNvPr id="2" name="Otsikko 1"/>
          <p:cNvSpPr>
            <a:spLocks noGrp="1"/>
          </p:cNvSpPr>
          <p:nvPr>
            <p:ph type="title"/>
          </p:nvPr>
        </p:nvSpPr>
        <p:spPr>
          <a:xfrm>
            <a:off x="1171303" y="10256"/>
            <a:ext cx="10515600" cy="1325563"/>
          </a:xfrm>
        </p:spPr>
        <p:txBody>
          <a:bodyPr>
            <a:normAutofit/>
          </a:bodyPr>
          <a:lstStyle/>
          <a:p>
            <a:r>
              <a:rPr lang="fi-FI" sz="3200" b="1" dirty="0">
                <a:solidFill>
                  <a:srgbClr val="002060"/>
                </a:solidFill>
              </a:rPr>
              <a:t>Mukauttaminen ja poikkeaminen</a:t>
            </a:r>
            <a:endParaRPr lang="fi-FI" sz="3200" dirty="0"/>
          </a:p>
        </p:txBody>
      </p:sp>
      <p:sp>
        <p:nvSpPr>
          <p:cNvPr id="3" name="Sisällön paikkamerkki 2"/>
          <p:cNvSpPr>
            <a:spLocks noGrp="1"/>
          </p:cNvSpPr>
          <p:nvPr>
            <p:ph idx="1"/>
          </p:nvPr>
        </p:nvSpPr>
        <p:spPr>
          <a:xfrm>
            <a:off x="1116271" y="1149594"/>
            <a:ext cx="10931221" cy="5589767"/>
          </a:xfrm>
        </p:spPr>
        <p:txBody>
          <a:bodyPr>
            <a:normAutofit/>
          </a:bodyPr>
          <a:lstStyle/>
          <a:p>
            <a:pPr marL="285750" indent="-285750"/>
            <a:r>
              <a:rPr lang="fi-FI" sz="1600" dirty="0"/>
              <a:t>Mukauttaminen koskee osaamisen arvioinnin laadullista mukauttamista. </a:t>
            </a:r>
          </a:p>
          <a:p>
            <a:pPr marL="285750" indent="-285750"/>
            <a:r>
              <a:rPr lang="fi-FI" sz="1600" dirty="0"/>
              <a:t>Jos joku ammattitaitovaatimus tai osaamistavoite on opiskelijalle kohtuuton eikä hän pysty sitä aiemman koulutustaustan, vamman tai sairauden vuoksi saavuttamaan, tulee tämän ammattitaitovaatimuksen tai osaamistavoitteen kohdalla tehdä hallinnollinen päätös tutkinnon perusteista poikkeamisesta. </a:t>
            </a:r>
          </a:p>
          <a:p>
            <a:pPr marL="285750" indent="-285750"/>
            <a:r>
              <a:rPr lang="fi-FI" sz="1600" dirty="0"/>
              <a:t>Tutkinnon osan sisällä voidaan poiketa ammattitaitovaatimuksista, mutta koko tutkinnon osasta ei voi poiketa.</a:t>
            </a:r>
          </a:p>
          <a:p>
            <a:pPr marL="285750" indent="-285750"/>
            <a:r>
              <a:rPr lang="fi-FI" sz="1600" dirty="0"/>
              <a:t>Tutkinnon perusteissa voidaan määrätä, missä kohtaa ammattitaitovaatimuksista tai osaamistavoitteista ei voida poiketa tai miten tutkinnon osan osaamisen arviointia ei voida mukauttaa. Jos näiltä osin tehdään poikkeaminen tai mukauttaminen, opiskelija ei voi saada tutkintotodistusta, vaan todistuksen osaamisesta. </a:t>
            </a:r>
          </a:p>
          <a:p>
            <a:pPr marL="285750" indent="-285750"/>
            <a:r>
              <a:rPr lang="fi-FI" sz="1600" dirty="0"/>
              <a:t>Toistaiseksi tällaisia määräyksiä on vain muutamassa tutkinnon perusteissa, kuten sosiaali- ja terveysalan perustutkinnon perusteissa.</a:t>
            </a:r>
          </a:p>
          <a:p>
            <a:pPr marL="285750" indent="-285750"/>
            <a:endParaRPr lang="fi-FI" sz="1600" dirty="0"/>
          </a:p>
          <a:p>
            <a:pPr marL="285750" indent="-285750"/>
            <a:endParaRPr lang="fi-FI" sz="1600" dirty="0"/>
          </a:p>
        </p:txBody>
      </p:sp>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3609" y="6076058"/>
            <a:ext cx="1563883" cy="781942"/>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59552"/>
            <a:ext cx="932125" cy="1198446"/>
          </a:xfrm>
          <a:prstGeom prst="rect">
            <a:avLst/>
          </a:prstGeom>
        </p:spPr>
      </p:pic>
      <p:sp>
        <p:nvSpPr>
          <p:cNvPr id="8" name="Suorakulmio 7">
            <a:extLst>
              <a:ext uri="{FF2B5EF4-FFF2-40B4-BE49-F238E27FC236}">
                <a16:creationId xmlns:a16="http://schemas.microsoft.com/office/drawing/2014/main" id="{598F687B-0DCD-4668-9959-F9E7326405EE}"/>
              </a:ext>
            </a:extLst>
          </p:cNvPr>
          <p:cNvSpPr/>
          <p:nvPr/>
        </p:nvSpPr>
        <p:spPr>
          <a:xfrm>
            <a:off x="1477632" y="4198044"/>
            <a:ext cx="4535254" cy="418710"/>
          </a:xfrm>
          <a:prstGeom prst="rect">
            <a:avLst/>
          </a:prstGeom>
          <a:solidFill>
            <a:srgbClr val="AAB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2060"/>
                </a:solidFill>
              </a:rPr>
              <a:t>Mukauttamis- ja poikkeamisprosessin pääperiaatteet:</a:t>
            </a:r>
          </a:p>
        </p:txBody>
      </p:sp>
      <p:sp>
        <p:nvSpPr>
          <p:cNvPr id="9" name="Suorakulmio 8">
            <a:extLst>
              <a:ext uri="{FF2B5EF4-FFF2-40B4-BE49-F238E27FC236}">
                <a16:creationId xmlns:a16="http://schemas.microsoft.com/office/drawing/2014/main" id="{58189FA7-F851-42AF-B8CE-014BF6252290}"/>
              </a:ext>
            </a:extLst>
          </p:cNvPr>
          <p:cNvSpPr/>
          <p:nvPr/>
        </p:nvSpPr>
        <p:spPr>
          <a:xfrm>
            <a:off x="1477632" y="4689027"/>
            <a:ext cx="1307500" cy="808155"/>
          </a:xfrm>
          <a:prstGeom prst="rect">
            <a:avLst/>
          </a:prstGeom>
          <a:solidFill>
            <a:srgbClr val="9EF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2060"/>
                </a:solidFill>
              </a:rPr>
              <a:t>Mukauttamisen tarve ilmenee</a:t>
            </a:r>
          </a:p>
        </p:txBody>
      </p:sp>
      <p:sp>
        <p:nvSpPr>
          <p:cNvPr id="10" name="Suorakulmio 9">
            <a:extLst>
              <a:ext uri="{FF2B5EF4-FFF2-40B4-BE49-F238E27FC236}">
                <a16:creationId xmlns:a16="http://schemas.microsoft.com/office/drawing/2014/main" id="{9A4C6BEC-B8DA-42ED-A292-BBEBBE228593}"/>
              </a:ext>
            </a:extLst>
          </p:cNvPr>
          <p:cNvSpPr/>
          <p:nvPr/>
        </p:nvSpPr>
        <p:spPr>
          <a:xfrm>
            <a:off x="2937532" y="4689026"/>
            <a:ext cx="1307500" cy="808155"/>
          </a:xfrm>
          <a:prstGeom prst="rect">
            <a:avLst/>
          </a:prstGeom>
          <a:solidFill>
            <a:srgbClr val="9EF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2060"/>
                </a:solidFill>
              </a:rPr>
              <a:t>Päätös mukauttamisesta</a:t>
            </a:r>
          </a:p>
        </p:txBody>
      </p:sp>
      <p:sp>
        <p:nvSpPr>
          <p:cNvPr id="11" name="Suorakulmio 10">
            <a:extLst>
              <a:ext uri="{FF2B5EF4-FFF2-40B4-BE49-F238E27FC236}">
                <a16:creationId xmlns:a16="http://schemas.microsoft.com/office/drawing/2014/main" id="{2205B81C-577C-434A-ABBD-C120053B30D9}"/>
              </a:ext>
            </a:extLst>
          </p:cNvPr>
          <p:cNvSpPr/>
          <p:nvPr/>
        </p:nvSpPr>
        <p:spPr>
          <a:xfrm>
            <a:off x="4397432" y="4689026"/>
            <a:ext cx="1615454" cy="808155"/>
          </a:xfrm>
          <a:prstGeom prst="rect">
            <a:avLst/>
          </a:prstGeom>
          <a:solidFill>
            <a:srgbClr val="9EF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2060"/>
                </a:solidFill>
              </a:rPr>
              <a:t>Mukauttaminen arviointikriteereineen kirjataan </a:t>
            </a:r>
            <a:r>
              <a:rPr lang="fi-FI" sz="1200" dirty="0" err="1">
                <a:solidFill>
                  <a:srgbClr val="002060"/>
                </a:solidFill>
              </a:rPr>
              <a:t>HOKSiin</a:t>
            </a:r>
            <a:endParaRPr lang="fi-FI" sz="1200" dirty="0">
              <a:solidFill>
                <a:srgbClr val="002060"/>
              </a:solidFill>
            </a:endParaRPr>
          </a:p>
        </p:txBody>
      </p:sp>
      <p:sp>
        <p:nvSpPr>
          <p:cNvPr id="12" name="Suorakulmio 11">
            <a:extLst>
              <a:ext uri="{FF2B5EF4-FFF2-40B4-BE49-F238E27FC236}">
                <a16:creationId xmlns:a16="http://schemas.microsoft.com/office/drawing/2014/main" id="{C1FA0DCE-2D37-46B3-97D3-1F429A9820A6}"/>
              </a:ext>
            </a:extLst>
          </p:cNvPr>
          <p:cNvSpPr/>
          <p:nvPr/>
        </p:nvSpPr>
        <p:spPr>
          <a:xfrm>
            <a:off x="6179116" y="4197122"/>
            <a:ext cx="1307500" cy="420553"/>
          </a:xfrm>
          <a:prstGeom prst="rect">
            <a:avLst/>
          </a:prstGeom>
          <a:solidFill>
            <a:srgbClr val="FB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2060"/>
                </a:solidFill>
              </a:rPr>
              <a:t>Erityisjärjestelyt tarvittaessa</a:t>
            </a:r>
          </a:p>
        </p:txBody>
      </p:sp>
      <p:sp>
        <p:nvSpPr>
          <p:cNvPr id="13" name="Suorakulmio 12">
            <a:extLst>
              <a:ext uri="{FF2B5EF4-FFF2-40B4-BE49-F238E27FC236}">
                <a16:creationId xmlns:a16="http://schemas.microsoft.com/office/drawing/2014/main" id="{52C75E72-8149-4AEE-98F3-A65F2C44263A}"/>
              </a:ext>
            </a:extLst>
          </p:cNvPr>
          <p:cNvSpPr/>
          <p:nvPr/>
        </p:nvSpPr>
        <p:spPr>
          <a:xfrm>
            <a:off x="7652846" y="4197122"/>
            <a:ext cx="1307500" cy="420553"/>
          </a:xfrm>
          <a:prstGeom prst="rect">
            <a:avLst/>
          </a:prstGeom>
          <a:solidFill>
            <a:srgbClr val="FB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2060"/>
                </a:solidFill>
              </a:rPr>
              <a:t>Arviointi</a:t>
            </a:r>
          </a:p>
        </p:txBody>
      </p:sp>
      <p:sp>
        <p:nvSpPr>
          <p:cNvPr id="14" name="Suorakulmio 13">
            <a:extLst>
              <a:ext uri="{FF2B5EF4-FFF2-40B4-BE49-F238E27FC236}">
                <a16:creationId xmlns:a16="http://schemas.microsoft.com/office/drawing/2014/main" id="{BAFC54AD-97C2-4E2A-9B42-D41592BD075E}"/>
              </a:ext>
            </a:extLst>
          </p:cNvPr>
          <p:cNvSpPr/>
          <p:nvPr/>
        </p:nvSpPr>
        <p:spPr>
          <a:xfrm>
            <a:off x="6179116" y="4689026"/>
            <a:ext cx="1307500" cy="808155"/>
          </a:xfrm>
          <a:prstGeom prst="rect">
            <a:avLst/>
          </a:prstGeom>
          <a:solidFill>
            <a:srgbClr val="9EF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2060"/>
                </a:solidFill>
              </a:rPr>
              <a:t>Osaamisen hankkiminen ja näyttö</a:t>
            </a:r>
          </a:p>
        </p:txBody>
      </p:sp>
      <p:sp>
        <p:nvSpPr>
          <p:cNvPr id="15" name="Suorakulmio 14">
            <a:extLst>
              <a:ext uri="{FF2B5EF4-FFF2-40B4-BE49-F238E27FC236}">
                <a16:creationId xmlns:a16="http://schemas.microsoft.com/office/drawing/2014/main" id="{95CD542A-AF6A-4994-B3A1-1EC047423E4F}"/>
              </a:ext>
            </a:extLst>
          </p:cNvPr>
          <p:cNvSpPr/>
          <p:nvPr/>
        </p:nvSpPr>
        <p:spPr>
          <a:xfrm>
            <a:off x="7652846" y="4689026"/>
            <a:ext cx="1307500" cy="808155"/>
          </a:xfrm>
          <a:prstGeom prst="rect">
            <a:avLst/>
          </a:prstGeom>
          <a:solidFill>
            <a:srgbClr val="9EF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2060"/>
                </a:solidFill>
              </a:rPr>
              <a:t>Todistus tutkinnosta, sen osista tai osaamisesta</a:t>
            </a:r>
          </a:p>
        </p:txBody>
      </p:sp>
      <p:sp>
        <p:nvSpPr>
          <p:cNvPr id="16" name="Suorakulmio 15">
            <a:extLst>
              <a:ext uri="{FF2B5EF4-FFF2-40B4-BE49-F238E27FC236}">
                <a16:creationId xmlns:a16="http://schemas.microsoft.com/office/drawing/2014/main" id="{FBA97D6F-B9EC-411C-B8A0-DFF0B2BF655F}"/>
              </a:ext>
            </a:extLst>
          </p:cNvPr>
          <p:cNvSpPr/>
          <p:nvPr/>
        </p:nvSpPr>
        <p:spPr>
          <a:xfrm>
            <a:off x="4425092" y="5568532"/>
            <a:ext cx="4535254" cy="589088"/>
          </a:xfrm>
          <a:prstGeom prst="rect">
            <a:avLst/>
          </a:prstGeom>
          <a:solidFill>
            <a:srgbClr val="FB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2060"/>
                </a:solidFill>
              </a:rPr>
              <a:t>Yksilölliset mukautetut ammatilliset arviointikriteerit ja poikkeaminen ammattitaitovaatimuksista tai osaamistavoitteista </a:t>
            </a:r>
          </a:p>
        </p:txBody>
      </p:sp>
      <p:sp>
        <p:nvSpPr>
          <p:cNvPr id="17" name="Nuoli: Oikea 16">
            <a:extLst>
              <a:ext uri="{FF2B5EF4-FFF2-40B4-BE49-F238E27FC236}">
                <a16:creationId xmlns:a16="http://schemas.microsoft.com/office/drawing/2014/main" id="{51299E9B-D164-47A7-B9FF-3B1691C807F4}"/>
              </a:ext>
            </a:extLst>
          </p:cNvPr>
          <p:cNvSpPr/>
          <p:nvPr/>
        </p:nvSpPr>
        <p:spPr>
          <a:xfrm>
            <a:off x="2725728" y="5010048"/>
            <a:ext cx="271209" cy="1661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Nuoli: Oikea 17">
            <a:extLst>
              <a:ext uri="{FF2B5EF4-FFF2-40B4-BE49-F238E27FC236}">
                <a16:creationId xmlns:a16="http://schemas.microsoft.com/office/drawing/2014/main" id="{ACC2E191-D019-4D09-AA97-F2D2CCA4E490}"/>
              </a:ext>
            </a:extLst>
          </p:cNvPr>
          <p:cNvSpPr/>
          <p:nvPr/>
        </p:nvSpPr>
        <p:spPr>
          <a:xfrm>
            <a:off x="4192522" y="5014460"/>
            <a:ext cx="271209" cy="1661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Nuoli: Oikea 18">
            <a:extLst>
              <a:ext uri="{FF2B5EF4-FFF2-40B4-BE49-F238E27FC236}">
                <a16:creationId xmlns:a16="http://schemas.microsoft.com/office/drawing/2014/main" id="{031E47C7-930A-4D9B-818E-06AF49F85E3F}"/>
              </a:ext>
            </a:extLst>
          </p:cNvPr>
          <p:cNvSpPr/>
          <p:nvPr/>
        </p:nvSpPr>
        <p:spPr>
          <a:xfrm>
            <a:off x="5960395" y="5004716"/>
            <a:ext cx="271209" cy="1661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Nuoli: Oikea 19">
            <a:extLst>
              <a:ext uri="{FF2B5EF4-FFF2-40B4-BE49-F238E27FC236}">
                <a16:creationId xmlns:a16="http://schemas.microsoft.com/office/drawing/2014/main" id="{EDC68B6C-FEFF-4F23-9AD7-4F797779B962}"/>
              </a:ext>
            </a:extLst>
          </p:cNvPr>
          <p:cNvSpPr/>
          <p:nvPr/>
        </p:nvSpPr>
        <p:spPr>
          <a:xfrm>
            <a:off x="7434127" y="5004716"/>
            <a:ext cx="271209" cy="1661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Nuoli: Oikea 20">
            <a:extLst>
              <a:ext uri="{FF2B5EF4-FFF2-40B4-BE49-F238E27FC236}">
                <a16:creationId xmlns:a16="http://schemas.microsoft.com/office/drawing/2014/main" id="{E25EB985-D220-4C56-B186-9A3E61CB78CF}"/>
              </a:ext>
            </a:extLst>
          </p:cNvPr>
          <p:cNvSpPr/>
          <p:nvPr/>
        </p:nvSpPr>
        <p:spPr>
          <a:xfrm rot="5400000">
            <a:off x="6748000" y="4620986"/>
            <a:ext cx="197391" cy="1360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Nuoli: Oikea 21">
            <a:extLst>
              <a:ext uri="{FF2B5EF4-FFF2-40B4-BE49-F238E27FC236}">
                <a16:creationId xmlns:a16="http://schemas.microsoft.com/office/drawing/2014/main" id="{5784CA70-4F22-46EC-A3E2-078EDCF1ACA4}"/>
              </a:ext>
            </a:extLst>
          </p:cNvPr>
          <p:cNvSpPr/>
          <p:nvPr/>
        </p:nvSpPr>
        <p:spPr>
          <a:xfrm rot="5400000">
            <a:off x="8207900" y="4585311"/>
            <a:ext cx="197391" cy="1360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Nuoli: Oikea 22">
            <a:extLst>
              <a:ext uri="{FF2B5EF4-FFF2-40B4-BE49-F238E27FC236}">
                <a16:creationId xmlns:a16="http://schemas.microsoft.com/office/drawing/2014/main" id="{DD52849C-5920-42F2-BD58-F6E8B9741919}"/>
              </a:ext>
            </a:extLst>
          </p:cNvPr>
          <p:cNvSpPr/>
          <p:nvPr/>
        </p:nvSpPr>
        <p:spPr>
          <a:xfrm rot="16200000">
            <a:off x="5120755" y="5475388"/>
            <a:ext cx="197391" cy="1360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Nuoli: Oikea 23">
            <a:extLst>
              <a:ext uri="{FF2B5EF4-FFF2-40B4-BE49-F238E27FC236}">
                <a16:creationId xmlns:a16="http://schemas.microsoft.com/office/drawing/2014/main" id="{DCC53336-C32B-4CF1-B851-6348C8172CDF}"/>
              </a:ext>
            </a:extLst>
          </p:cNvPr>
          <p:cNvSpPr/>
          <p:nvPr/>
        </p:nvSpPr>
        <p:spPr>
          <a:xfrm rot="16200000">
            <a:off x="6738238" y="5475387"/>
            <a:ext cx="197391" cy="1360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Nuoli: Oikea 24">
            <a:extLst>
              <a:ext uri="{FF2B5EF4-FFF2-40B4-BE49-F238E27FC236}">
                <a16:creationId xmlns:a16="http://schemas.microsoft.com/office/drawing/2014/main" id="{F49FBFFC-6558-448F-A46D-8372B58CC675}"/>
              </a:ext>
            </a:extLst>
          </p:cNvPr>
          <p:cNvSpPr/>
          <p:nvPr/>
        </p:nvSpPr>
        <p:spPr>
          <a:xfrm rot="16200000">
            <a:off x="8207901" y="5480549"/>
            <a:ext cx="197391" cy="1360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8593511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B9D293D8BB5CE4A9772CDD884D85178" ma:contentTypeVersion="10" ma:contentTypeDescription="Luo uusi asiakirja." ma:contentTypeScope="" ma:versionID="29219de7a1bfedb64d1a2b14dbd845b7">
  <xsd:schema xmlns:xsd="http://www.w3.org/2001/XMLSchema" xmlns:xs="http://www.w3.org/2001/XMLSchema" xmlns:p="http://schemas.microsoft.com/office/2006/metadata/properties" xmlns:ns2="bcde0a26-8464-4d4a-acfa-c7c2c9d3a35a" targetNamespace="http://schemas.microsoft.com/office/2006/metadata/properties" ma:root="true" ma:fieldsID="41f4fa1570795cef910fc0f024d7e5b3" ns2:_="">
    <xsd:import namespace="bcde0a26-8464-4d4a-acfa-c7c2c9d3a3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e0a26-8464-4d4a-acfa-c7c2c9d3a3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BB132D-26FE-4966-B8C1-53699CAF49AD}">
  <ds:schemaRefs>
    <ds:schemaRef ds:uri="bcde0a26-8464-4d4a-acfa-c7c2c9d3a3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42AD3D-4435-4648-9C75-78F10CB55300}">
  <ds:schemaRefs>
    <ds:schemaRef ds:uri="http://schemas.microsoft.com/sharepoint/v3/contenttype/forms"/>
  </ds:schemaRefs>
</ds:datastoreItem>
</file>

<file path=customXml/itemProps3.xml><?xml version="1.0" encoding="utf-8"?>
<ds:datastoreItem xmlns:ds="http://schemas.openxmlformats.org/officeDocument/2006/customXml" ds:itemID="{4CDD9EDA-EF87-4321-B8E1-65809FFA658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cde0a26-8464-4d4a-acfa-c7c2c9d3a3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TotalTime>
  <Words>1541</Words>
  <Application>Microsoft Office PowerPoint</Application>
  <PresentationFormat>Laajakuva</PresentationFormat>
  <Paragraphs>138</Paragraphs>
  <Slides>13</Slides>
  <Notes>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Calibri</vt:lpstr>
      <vt:lpstr>Calibri Light</vt:lpstr>
      <vt:lpstr>Verdana</vt:lpstr>
      <vt:lpstr>Office-teema</vt:lpstr>
      <vt:lpstr>Moti,  Jeesi,  Opinnot,  Ammatti  2020-2022</vt:lpstr>
      <vt:lpstr>Erityinen tuki ammatillisissa opinnoissa  </vt:lpstr>
      <vt:lpstr>Erityinen tuki Lähde: https://eperusteet.opintopolku.fi/eperusteet-service/api/dokumentit/4637898 </vt:lpstr>
      <vt:lpstr>Vaativa erityinen tuki</vt:lpstr>
      <vt:lpstr>Erityisen tuen tarpeen tunnistaminen</vt:lpstr>
      <vt:lpstr>Päätös erityisestä tuesta</vt:lpstr>
      <vt:lpstr>Henkilökohtainen osaamisen kehittämissuunnitelma (HOKS)</vt:lpstr>
      <vt:lpstr>Erityinen tuki käytännössä</vt:lpstr>
      <vt:lpstr>Mukauttaminen ja poikkeaminen</vt:lpstr>
      <vt:lpstr>Mukauttaminen</vt:lpstr>
      <vt:lpstr>Poikkeaminen</vt:lpstr>
      <vt:lpstr>(Vaativan) erityisen tuen perusteita voivat olla:</vt:lpstr>
      <vt:lpstr>Kiitos! </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Koulutuksella ammattiin?</dc:title>
  <dc:creator>Peltola Sari Helena</dc:creator>
  <cp:lastModifiedBy>Mikkola Tuula</cp:lastModifiedBy>
  <cp:revision>6</cp:revision>
  <dcterms:created xsi:type="dcterms:W3CDTF">2021-02-02T13:27:00Z</dcterms:created>
  <dcterms:modified xsi:type="dcterms:W3CDTF">2021-02-05T13:16:59Z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0x010100AB9D293D8BB5CE4A9772CDD884D85178</vt:lpwstr>
  </property>
</Properties>
</file>